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s/slide58.xml" ContentType="application/vnd.openxmlformats-officedocument.presentationml.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s/slide45.xml" ContentType="application/vnd.openxmlformats-officedocument.presentationml.slide+xml"/>
  <Override PartName="/ppt/slides/slide54.xml" ContentType="application/vnd.openxmlformats-officedocument.presentationml.slide+xml"/>
  <Override PartName="/ppt/slides/slide65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slides/slide43.xml" ContentType="application/vnd.openxmlformats-officedocument.presentationml.slide+xml"/>
  <Override PartName="/ppt/slides/slide52.xml" ContentType="application/vnd.openxmlformats-officedocument.presentationml.slide+xml"/>
  <Override PartName="/ppt/slides/slide63.xml" ContentType="application/vnd.openxmlformats-officedocument.presentationml.slide+xml"/>
  <Override PartName="/ppt/slides/slide7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slides/slide41.xml" ContentType="application/vnd.openxmlformats-officedocument.presentationml.slide+xml"/>
  <Override PartName="/ppt/slides/slide50.xml" ContentType="application/vnd.openxmlformats-officedocument.presentationml.slide+xml"/>
  <Override PartName="/ppt/slides/slide61.xml" ContentType="application/vnd.openxmlformats-officedocument.presentationml.slide+xml"/>
  <Override PartName="/ppt/slides/slide70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slides/slide59.xml" ContentType="application/vnd.openxmlformats-officedocument.presentationml.slide+xml"/>
  <Override PartName="/ppt/slides/slide6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s/slide57.xml" ContentType="application/vnd.openxmlformats-officedocument.presentationml.slide+xml"/>
  <Override PartName="/ppt/slides/slide66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slides/slide55.xml" ContentType="application/vnd.openxmlformats-officedocument.presentationml.slide+xml"/>
  <Override PartName="/ppt/slides/slide64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s/slide62.xml" ContentType="application/vnd.openxmlformats-officedocument.presentationml.slide+xml"/>
  <Override PartName="/ppt/slides/slide71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s/slide60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ppt/slides/slide6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s/slide56.xml" ContentType="application/vnd.openxmlformats-officedocument.presentationml.slide+xml"/>
  <Override PartName="/ppt/slides/slide67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7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9" r:id="rId41"/>
    <p:sldId id="301" r:id="rId42"/>
    <p:sldId id="302" r:id="rId43"/>
    <p:sldId id="303" r:id="rId44"/>
    <p:sldId id="304" r:id="rId45"/>
    <p:sldId id="305" r:id="rId46"/>
    <p:sldId id="306" r:id="rId47"/>
    <p:sldId id="308" r:id="rId48"/>
    <p:sldId id="309" r:id="rId49"/>
    <p:sldId id="310" r:id="rId50"/>
    <p:sldId id="311" r:id="rId51"/>
    <p:sldId id="312" r:id="rId52"/>
    <p:sldId id="313" r:id="rId53"/>
    <p:sldId id="314" r:id="rId54"/>
    <p:sldId id="315" r:id="rId55"/>
    <p:sldId id="316" r:id="rId56"/>
    <p:sldId id="317" r:id="rId57"/>
    <p:sldId id="318" r:id="rId58"/>
    <p:sldId id="319" r:id="rId59"/>
    <p:sldId id="320" r:id="rId60"/>
    <p:sldId id="321" r:id="rId61"/>
    <p:sldId id="322" r:id="rId62"/>
    <p:sldId id="323" r:id="rId63"/>
    <p:sldId id="324" r:id="rId64"/>
    <p:sldId id="325" r:id="rId65"/>
    <p:sldId id="326" r:id="rId66"/>
    <p:sldId id="327" r:id="rId67"/>
    <p:sldId id="328" r:id="rId68"/>
    <p:sldId id="329" r:id="rId69"/>
    <p:sldId id="330" r:id="rId70"/>
    <p:sldId id="331" r:id="rId71"/>
    <p:sldId id="332" r:id="rId72"/>
    <p:sldId id="333" r:id="rId73"/>
  </p:sldIdLst>
  <p:sldSz cx="9144000" cy="6858000" type="screen4x3"/>
  <p:notesSz cx="6858000" cy="9144000"/>
  <p:defaultTextStyle>
    <a:defPPr>
      <a:defRPr lang="en-GB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</p:showPr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462" autoAdjust="0"/>
    <p:restoredTop sz="93376" autoAdjust="0"/>
  </p:normalViewPr>
  <p:slideViewPr>
    <p:cSldViewPr>
      <p:cViewPr>
        <p:scale>
          <a:sx n="116" d="100"/>
          <a:sy n="116" d="100"/>
        </p:scale>
        <p:origin x="-72" y="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viewProps" Target="viewProps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slide" Target="slides/slide60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theme" Target="theme/theme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5133193D-363B-474E-A053-E2EC42221778}" type="datetimeFigureOut">
              <a:rPr lang="en-US"/>
              <a:pPr>
                <a:defRPr/>
              </a:pPr>
              <a:t>12/10/2014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GB" noProof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  <a:normAutofit/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GB" noProof="0" smtClean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smtClean="0"/>
            </a:lvl1pPr>
          </a:lstStyle>
          <a:p>
            <a:pPr>
              <a:defRPr/>
            </a:pPr>
            <a:fld id="{78B49CC0-A6E6-43C5-95D7-3B8F67055C8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13C4A4-4741-43C8-9298-554E473C0C5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E9738F-08ED-4B8A-AE6A-CD31A720166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7B378E-DAC2-4B31-996E-64FB6A22DAF8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ClipArt" preserve="1">
  <p:cSld name="Title, Text and Clip 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lipArt Placeholder 3"/>
          <p:cNvSpPr>
            <a:spLocks noGrp="1"/>
          </p:cNvSpPr>
          <p:nvPr>
            <p:ph type="clipArt"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endParaRPr lang="en-GB" noProof="0" smtClean="0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D44C1C9-0B7A-46C6-BDBD-145253E531EC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09F8FA-8698-4751-AE43-6BD56B973230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6D3D22F-7821-4F29-B73C-5F8EDE208CB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8B7DD26-2E67-4958-95F9-4784CA9D4FD2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23CF025-E3E5-496A-8637-FD25BEC24124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6FDF133-8364-429D-B939-96F3A38156AE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7DC8CD3-A457-4699-9071-CF654D7C1059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GB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9C4374-470E-4F09-9568-399017AF2915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GB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GB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713AD9-EE7F-4ADA-A670-1612E6773F8A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GB" smtClean="0"/>
              <a:t>Click to edit Master text styles</a:t>
            </a:r>
          </a:p>
          <a:p>
            <a:pPr lvl="1"/>
            <a:r>
              <a:rPr lang="en-GB" smtClean="0"/>
              <a:t>Second level</a:t>
            </a:r>
          </a:p>
          <a:p>
            <a:pPr lvl="2"/>
            <a:r>
              <a:rPr lang="en-GB" smtClean="0"/>
              <a:t>Third level</a:t>
            </a:r>
          </a:p>
          <a:p>
            <a:pPr lvl="3"/>
            <a:r>
              <a:rPr lang="en-GB" smtClean="0"/>
              <a:t>Fourth level</a:t>
            </a:r>
          </a:p>
          <a:p>
            <a:pPr lvl="4"/>
            <a:r>
              <a:rPr lang="en-GB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smtClean="0"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smtClean="0"/>
            </a:lvl1pPr>
          </a:lstStyle>
          <a:p>
            <a:pPr>
              <a:defRPr/>
            </a:pPr>
            <a:fld id="{6FD62D06-5E73-485D-AAB0-7A6AC9AEC197}" type="slidenum">
              <a:rPr lang="en-GB"/>
              <a:pPr>
                <a:defRPr/>
              </a:pPr>
              <a:t>‹Nº›</a:t>
            </a:fld>
            <a:endParaRPr lang="en-GB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mikegershon@hotmail.com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1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13" Type="http://schemas.openxmlformats.org/officeDocument/2006/relationships/slide" Target="slide14.xml"/><Relationship Id="rId18" Type="http://schemas.openxmlformats.org/officeDocument/2006/relationships/slide" Target="slide72.xml"/><Relationship Id="rId26" Type="http://schemas.openxmlformats.org/officeDocument/2006/relationships/slide" Target="slide71.xml"/><Relationship Id="rId39" Type="http://schemas.openxmlformats.org/officeDocument/2006/relationships/slide" Target="slide37.xml"/><Relationship Id="rId21" Type="http://schemas.openxmlformats.org/officeDocument/2006/relationships/slide" Target="slide21.xml"/><Relationship Id="rId34" Type="http://schemas.openxmlformats.org/officeDocument/2006/relationships/slide" Target="slide32.xml"/><Relationship Id="rId42" Type="http://schemas.openxmlformats.org/officeDocument/2006/relationships/slide" Target="slide42.xml"/><Relationship Id="rId47" Type="http://schemas.openxmlformats.org/officeDocument/2006/relationships/slide" Target="slide47.xml"/><Relationship Id="rId50" Type="http://schemas.openxmlformats.org/officeDocument/2006/relationships/slide" Target="slide50.xml"/><Relationship Id="rId55" Type="http://schemas.openxmlformats.org/officeDocument/2006/relationships/slide" Target="slide55.xml"/><Relationship Id="rId63" Type="http://schemas.openxmlformats.org/officeDocument/2006/relationships/slide" Target="slide63.xml"/><Relationship Id="rId68" Type="http://schemas.openxmlformats.org/officeDocument/2006/relationships/slide" Target="slide68.xml"/><Relationship Id="rId7" Type="http://schemas.openxmlformats.org/officeDocument/2006/relationships/slide" Target="slide8.xml"/><Relationship Id="rId2" Type="http://schemas.openxmlformats.org/officeDocument/2006/relationships/slide" Target="slide3.xml"/><Relationship Id="rId16" Type="http://schemas.openxmlformats.org/officeDocument/2006/relationships/slide" Target="slide18.xml"/><Relationship Id="rId29" Type="http://schemas.openxmlformats.org/officeDocument/2006/relationships/slide" Target="slide28.xml"/><Relationship Id="rId1" Type="http://schemas.openxmlformats.org/officeDocument/2006/relationships/slideLayout" Target="../slideLayouts/slideLayout12.xml"/><Relationship Id="rId6" Type="http://schemas.openxmlformats.org/officeDocument/2006/relationships/slide" Target="slide7.xml"/><Relationship Id="rId11" Type="http://schemas.openxmlformats.org/officeDocument/2006/relationships/slide" Target="slide12.xml"/><Relationship Id="rId24" Type="http://schemas.openxmlformats.org/officeDocument/2006/relationships/slide" Target="slide24.xml"/><Relationship Id="rId32" Type="http://schemas.openxmlformats.org/officeDocument/2006/relationships/slide" Target="slide30.xml"/><Relationship Id="rId37" Type="http://schemas.openxmlformats.org/officeDocument/2006/relationships/slide" Target="slide35.xml"/><Relationship Id="rId40" Type="http://schemas.openxmlformats.org/officeDocument/2006/relationships/slide" Target="slide38.xml"/><Relationship Id="rId45" Type="http://schemas.openxmlformats.org/officeDocument/2006/relationships/slide" Target="slide45.xml"/><Relationship Id="rId53" Type="http://schemas.openxmlformats.org/officeDocument/2006/relationships/slide" Target="slide53.xml"/><Relationship Id="rId58" Type="http://schemas.openxmlformats.org/officeDocument/2006/relationships/slide" Target="slide58.xml"/><Relationship Id="rId66" Type="http://schemas.openxmlformats.org/officeDocument/2006/relationships/slide" Target="slide66.xml"/><Relationship Id="rId5" Type="http://schemas.openxmlformats.org/officeDocument/2006/relationships/slide" Target="slide6.xml"/><Relationship Id="rId15" Type="http://schemas.openxmlformats.org/officeDocument/2006/relationships/slide" Target="slide16.xml"/><Relationship Id="rId23" Type="http://schemas.openxmlformats.org/officeDocument/2006/relationships/slide" Target="slide23.xml"/><Relationship Id="rId28" Type="http://schemas.openxmlformats.org/officeDocument/2006/relationships/slide" Target="slide27.xml"/><Relationship Id="rId36" Type="http://schemas.openxmlformats.org/officeDocument/2006/relationships/slide" Target="slide34.xml"/><Relationship Id="rId49" Type="http://schemas.openxmlformats.org/officeDocument/2006/relationships/slide" Target="slide49.xml"/><Relationship Id="rId57" Type="http://schemas.openxmlformats.org/officeDocument/2006/relationships/slide" Target="slide57.xml"/><Relationship Id="rId61" Type="http://schemas.openxmlformats.org/officeDocument/2006/relationships/slide" Target="slide61.xml"/><Relationship Id="rId10" Type="http://schemas.openxmlformats.org/officeDocument/2006/relationships/slide" Target="slide11.xml"/><Relationship Id="rId19" Type="http://schemas.openxmlformats.org/officeDocument/2006/relationships/slide" Target="slide19.xml"/><Relationship Id="rId31" Type="http://schemas.openxmlformats.org/officeDocument/2006/relationships/slide" Target="slide41.xml"/><Relationship Id="rId44" Type="http://schemas.openxmlformats.org/officeDocument/2006/relationships/slide" Target="slide44.xml"/><Relationship Id="rId52" Type="http://schemas.openxmlformats.org/officeDocument/2006/relationships/slide" Target="slide52.xml"/><Relationship Id="rId60" Type="http://schemas.openxmlformats.org/officeDocument/2006/relationships/slide" Target="slide60.xml"/><Relationship Id="rId65" Type="http://schemas.openxmlformats.org/officeDocument/2006/relationships/slide" Target="slide65.xml"/><Relationship Id="rId4" Type="http://schemas.openxmlformats.org/officeDocument/2006/relationships/slide" Target="slide5.xml"/><Relationship Id="rId9" Type="http://schemas.openxmlformats.org/officeDocument/2006/relationships/slide" Target="slide10.xml"/><Relationship Id="rId14" Type="http://schemas.openxmlformats.org/officeDocument/2006/relationships/slide" Target="slide15.xml"/><Relationship Id="rId22" Type="http://schemas.openxmlformats.org/officeDocument/2006/relationships/slide" Target="slide22.xml"/><Relationship Id="rId27" Type="http://schemas.openxmlformats.org/officeDocument/2006/relationships/slide" Target="slide26.xml"/><Relationship Id="rId30" Type="http://schemas.openxmlformats.org/officeDocument/2006/relationships/slide" Target="slide29.xml"/><Relationship Id="rId35" Type="http://schemas.openxmlformats.org/officeDocument/2006/relationships/slide" Target="slide33.xml"/><Relationship Id="rId43" Type="http://schemas.openxmlformats.org/officeDocument/2006/relationships/slide" Target="slide43.xml"/><Relationship Id="rId48" Type="http://schemas.openxmlformats.org/officeDocument/2006/relationships/slide" Target="slide48.xml"/><Relationship Id="rId56" Type="http://schemas.openxmlformats.org/officeDocument/2006/relationships/slide" Target="slide56.xml"/><Relationship Id="rId64" Type="http://schemas.openxmlformats.org/officeDocument/2006/relationships/slide" Target="slide64.xml"/><Relationship Id="rId69" Type="http://schemas.openxmlformats.org/officeDocument/2006/relationships/slide" Target="slide69.xml"/><Relationship Id="rId8" Type="http://schemas.openxmlformats.org/officeDocument/2006/relationships/slide" Target="slide9.xml"/><Relationship Id="rId51" Type="http://schemas.openxmlformats.org/officeDocument/2006/relationships/slide" Target="slide51.xml"/><Relationship Id="rId3" Type="http://schemas.openxmlformats.org/officeDocument/2006/relationships/slide" Target="slide4.xml"/><Relationship Id="rId12" Type="http://schemas.openxmlformats.org/officeDocument/2006/relationships/slide" Target="slide13.xml"/><Relationship Id="rId17" Type="http://schemas.openxmlformats.org/officeDocument/2006/relationships/slide" Target="slide17.xml"/><Relationship Id="rId25" Type="http://schemas.openxmlformats.org/officeDocument/2006/relationships/slide" Target="slide25.xml"/><Relationship Id="rId33" Type="http://schemas.openxmlformats.org/officeDocument/2006/relationships/slide" Target="slide31.xml"/><Relationship Id="rId38" Type="http://schemas.openxmlformats.org/officeDocument/2006/relationships/slide" Target="slide36.xml"/><Relationship Id="rId46" Type="http://schemas.openxmlformats.org/officeDocument/2006/relationships/slide" Target="slide46.xml"/><Relationship Id="rId59" Type="http://schemas.openxmlformats.org/officeDocument/2006/relationships/slide" Target="slide59.xml"/><Relationship Id="rId67" Type="http://schemas.openxmlformats.org/officeDocument/2006/relationships/slide" Target="slide67.xml"/><Relationship Id="rId20" Type="http://schemas.openxmlformats.org/officeDocument/2006/relationships/slide" Target="slide20.xml"/><Relationship Id="rId41" Type="http://schemas.openxmlformats.org/officeDocument/2006/relationships/slide" Target="slide39.xml"/><Relationship Id="rId54" Type="http://schemas.openxmlformats.org/officeDocument/2006/relationships/slide" Target="slide54.xml"/><Relationship Id="rId62" Type="http://schemas.openxmlformats.org/officeDocument/2006/relationships/slide" Target="slide62.xml"/><Relationship Id="rId70" Type="http://schemas.openxmlformats.org/officeDocument/2006/relationships/slide" Target="slide70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1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28.jpe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1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1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1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1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12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12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1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12.xml"/></Relationships>
</file>

<file path=ppt/slides/_rels/slide4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12.xml"/></Relationships>
</file>

<file path=ppt/slides/_rels/slide4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12.xml"/></Relationships>
</file>

<file path=ppt/slides/_rels/slide4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6.png"/><Relationship Id="rId1" Type="http://schemas.openxmlformats.org/officeDocument/2006/relationships/slideLayout" Target="../slideLayouts/slideLayout12.xml"/></Relationships>
</file>

<file path=ppt/slides/_rels/slide4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1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1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2.xml"/></Relationships>
</file>

<file path=ppt/slides/_rels/slide5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49.jpeg"/><Relationship Id="rId1" Type="http://schemas.openxmlformats.org/officeDocument/2006/relationships/slideLayout" Target="../slideLayouts/slideLayout12.xml"/></Relationships>
</file>

<file path=ppt/slides/_rels/slide5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1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1.jpeg"/><Relationship Id="rId1" Type="http://schemas.openxmlformats.org/officeDocument/2006/relationships/slideLayout" Target="../slideLayouts/slideLayout12.xml"/></Relationships>
</file>

<file path=ppt/slides/_rels/slide5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2.jpeg"/><Relationship Id="rId1" Type="http://schemas.openxmlformats.org/officeDocument/2006/relationships/slideLayout" Target="../slideLayouts/slideLayout12.xml"/></Relationships>
</file>

<file path=ppt/slides/_rels/slide54.xml.rels><?xml version="1.0" encoding="UTF-8" standalone="yes"?>
<Relationships xmlns="http://schemas.openxmlformats.org/package/2006/relationships"><Relationship Id="rId8" Type="http://schemas.openxmlformats.org/officeDocument/2006/relationships/hyperlink" Target="http://www.aaia.org.uk/pdf/Publications/AAIAformat4.pdf" TargetMode="External"/><Relationship Id="rId3" Type="http://schemas.openxmlformats.org/officeDocument/2006/relationships/image" Target="../media/image54.png"/><Relationship Id="rId7" Type="http://schemas.openxmlformats.org/officeDocument/2006/relationships/image" Target="../media/image58.png"/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57.png"/><Relationship Id="rId5" Type="http://schemas.openxmlformats.org/officeDocument/2006/relationships/image" Target="../media/image56.png"/><Relationship Id="rId4" Type="http://schemas.openxmlformats.org/officeDocument/2006/relationships/image" Target="../media/image55.png"/><Relationship Id="rId9" Type="http://schemas.openxmlformats.org/officeDocument/2006/relationships/slide" Target="slide2.xml"/></Relationships>
</file>

<file path=ppt/slides/_rels/slide5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12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12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1.jpeg"/><Relationship Id="rId1" Type="http://schemas.openxmlformats.org/officeDocument/2006/relationships/slideLayout" Target="../slideLayouts/slideLayout12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2.jpeg"/><Relationship Id="rId1" Type="http://schemas.openxmlformats.org/officeDocument/2006/relationships/slideLayout" Target="../slideLayouts/slideLayout12.xml"/></Relationships>
</file>

<file path=ppt/slides/_rels/slide59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jpeg"/><Relationship Id="rId2" Type="http://schemas.openxmlformats.org/officeDocument/2006/relationships/hyperlink" Target="http://www.classtools.net/" TargetMode="External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2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4.jpeg"/><Relationship Id="rId1" Type="http://schemas.openxmlformats.org/officeDocument/2006/relationships/slideLayout" Target="../slideLayouts/slideLayout12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5.jpeg"/><Relationship Id="rId1" Type="http://schemas.openxmlformats.org/officeDocument/2006/relationships/slideLayout" Target="../slideLayouts/slideLayout12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6.jpeg"/><Relationship Id="rId1" Type="http://schemas.openxmlformats.org/officeDocument/2006/relationships/slideLayout" Target="../slideLayouts/slideLayout12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7.jpeg"/><Relationship Id="rId1" Type="http://schemas.openxmlformats.org/officeDocument/2006/relationships/slideLayout" Target="../slideLayouts/slideLayout12.xml"/></Relationships>
</file>

<file path=ppt/slides/_rels/slide64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8.jpeg"/><Relationship Id="rId1" Type="http://schemas.openxmlformats.org/officeDocument/2006/relationships/slideLayout" Target="../slideLayouts/slideLayout1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9.jpeg"/><Relationship Id="rId1" Type="http://schemas.openxmlformats.org/officeDocument/2006/relationships/slideLayout" Target="../slideLayouts/slideLayout12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1.jpeg"/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jpeg"/><Relationship Id="rId2" Type="http://schemas.openxmlformats.org/officeDocument/2006/relationships/image" Target="../media/image72.jpeg"/><Relationship Id="rId1" Type="http://schemas.openxmlformats.org/officeDocument/2006/relationships/slideLayout" Target="../slideLayouts/slideLayout12.xml"/><Relationship Id="rId4" Type="http://schemas.openxmlformats.org/officeDocument/2006/relationships/slide" Target="slide2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4.jpeg"/><Relationship Id="rId1" Type="http://schemas.openxmlformats.org/officeDocument/2006/relationships/slideLayout" Target="../slideLayouts/slideLayout12.xml"/></Relationships>
</file>

<file path=ppt/slides/_rels/slide69.xml.rels><?xml version="1.0" encoding="UTF-8" standalone="yes"?>
<Relationships xmlns="http://schemas.openxmlformats.org/package/2006/relationships"><Relationship Id="rId8" Type="http://schemas.openxmlformats.org/officeDocument/2006/relationships/slide" Target="slide2.xml"/><Relationship Id="rId3" Type="http://schemas.openxmlformats.org/officeDocument/2006/relationships/image" Target="../media/image75.jpeg"/><Relationship Id="rId7" Type="http://schemas.openxmlformats.org/officeDocument/2006/relationships/image" Target="../media/image77.jpeg"/><Relationship Id="rId2" Type="http://schemas.openxmlformats.org/officeDocument/2006/relationships/hyperlink" Target="http://images.google.co.uk/imgres?imgurl=http://www.plu.edu/~kcnstv26/img/smiley-face.jpg&amp;imgrefurl=http://www.plu.edu/~kcnstv26/&amp;usg=__lc8Yumwo486TWTv_06bzwzDohqA=&amp;h=317&amp;w=313&amp;sz=74&amp;hl=en&amp;start=1&amp;um=1&amp;tbnid=bTWYMRfBSE6riM:&amp;tbnh=118&amp;tbnw=117&amp;prev=/images%3Fq%3Dsmiley%2Bface%26hl%3Den%26um%3D1" TargetMode="External"/><Relationship Id="rId1" Type="http://schemas.openxmlformats.org/officeDocument/2006/relationships/slideLayout" Target="../slideLayouts/slideLayout12.xml"/><Relationship Id="rId6" Type="http://schemas.openxmlformats.org/officeDocument/2006/relationships/hyperlink" Target="http://images.google.co.uk/imgres?imgurl=http://static.bigstockphoto.com/thumbs/7/3/3/small/3376000.jpg&amp;imgrefurl=http://www.bigstockphoto.com/search/smiley/&amp;usg=__bVlpK90RLEO4krH2y2RQGPkhMyM=&amp;h=110&amp;w=110&amp;sz=4&amp;hl=en&amp;start=9&amp;um=1&amp;tbnid=HIeXjhQ3CVyXYM:&amp;tbnh=85&amp;tbnw=85&amp;prev=/images%3Fq%3Dunhappy%2Bsmiley%26hl%3Den%26um%3D1" TargetMode="External"/><Relationship Id="rId5" Type="http://schemas.openxmlformats.org/officeDocument/2006/relationships/image" Target="../media/image76.jpeg"/><Relationship Id="rId4" Type="http://schemas.openxmlformats.org/officeDocument/2006/relationships/hyperlink" Target="http://images.google.co.uk/imgres?imgurl=http://www.terceraescuadrilla.com/almacen/personal/DSLam/swg/smiley-indifferent.jpg&amp;imgrefurl=http://www.sodahead.com/question/132245/who-look-the-better/&amp;usg=__vp7XMyI8awVH0w6XEhtLlFexPFE=&amp;h=499&amp;w=499&amp;sz=13&amp;hl=en&amp;start=2&amp;um=1&amp;tbnid=Y51Ew6yX5Cpu4M:&amp;tbnh=130&amp;tbnw=130&amp;prev=/images%3Fq%3Dstraight%2Bsmiley%26hl%3Den%26um%3D1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jpeg"/><Relationship Id="rId2" Type="http://schemas.openxmlformats.org/officeDocument/2006/relationships/image" Target="../media/image78.jpeg"/><Relationship Id="rId1" Type="http://schemas.openxmlformats.org/officeDocument/2006/relationships/slideLayout" Target="../slideLayouts/slideLayout12.xml"/><Relationship Id="rId5" Type="http://schemas.openxmlformats.org/officeDocument/2006/relationships/slide" Target="slide2.xml"/><Relationship Id="rId4" Type="http://schemas.openxmlformats.org/officeDocument/2006/relationships/image" Target="../media/image80.jpeg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1.jpeg"/><Relationship Id="rId1" Type="http://schemas.openxmlformats.org/officeDocument/2006/relationships/slideLayout" Target="../slideLayouts/slideLayout12.xml"/></Relationships>
</file>

<file path=ppt/slides/_rels/slide72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2.jpeg"/><Relationship Id="rId1" Type="http://schemas.openxmlformats.org/officeDocument/2006/relationships/slideLayout" Target="../slideLayouts/slideLayout1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slide" Target="slide2.xm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-285750" y="0"/>
            <a:ext cx="7772400" cy="1470025"/>
          </a:xfrm>
        </p:spPr>
        <p:txBody>
          <a:bodyPr/>
          <a:lstStyle/>
          <a:p>
            <a:pPr eaLnBrk="1" hangingPunct="1"/>
            <a:r>
              <a:rPr lang="en-GB" sz="3200" smtClean="0"/>
              <a:t>Assessment For Learning Tools</a:t>
            </a:r>
          </a:p>
        </p:txBody>
      </p:sp>
      <p:sp>
        <p:nvSpPr>
          <p:cNvPr id="2051" name="Text Box 4"/>
          <p:cNvSpPr txBox="1">
            <a:spLocks noChangeArrowheads="1"/>
          </p:cNvSpPr>
          <p:nvPr/>
        </p:nvSpPr>
        <p:spPr bwMode="auto">
          <a:xfrm>
            <a:off x="0" y="0"/>
            <a:ext cx="284321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200"/>
              <a:t>Made by Mike Gershon – </a:t>
            </a:r>
            <a:r>
              <a:rPr lang="en-GB" sz="1200">
                <a:hlinkClick r:id="rId2"/>
              </a:rPr>
              <a:t>mikegershon@hotmail.com</a:t>
            </a:r>
            <a:r>
              <a:rPr lang="en-GB" sz="1200"/>
              <a:t> </a:t>
            </a:r>
          </a:p>
        </p:txBody>
      </p:sp>
      <p:sp>
        <p:nvSpPr>
          <p:cNvPr id="2052" name="TextBox 3"/>
          <p:cNvSpPr txBox="1">
            <a:spLocks noChangeArrowheads="1"/>
          </p:cNvSpPr>
          <p:nvPr/>
        </p:nvSpPr>
        <p:spPr bwMode="auto">
          <a:xfrm>
            <a:off x="0" y="3903663"/>
            <a:ext cx="8572500" cy="2954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 u="sng"/>
              <a:t>Sources</a:t>
            </a:r>
          </a:p>
          <a:p>
            <a:endParaRPr lang="en-GB" sz="1200" u="sng"/>
          </a:p>
          <a:p>
            <a:r>
              <a:rPr lang="en-GB" sz="1200" u="sng"/>
              <a:t>http://www.aaia.org.uk/pdf/Publications/AAIA%20Pupils%20Learning%20from%20Teachers'%20Responses.pdf</a:t>
            </a:r>
          </a:p>
          <a:p>
            <a:r>
              <a:rPr lang="en-GB" sz="1200" u="sng"/>
              <a:t>http://www.aaia.org.uk/pdf/Publications/AAIAformat4.pdf  </a:t>
            </a:r>
          </a:p>
          <a:p>
            <a:r>
              <a:rPr lang="en-GB" sz="1200" u="sng"/>
              <a:t>http://www.aaia.org.uk/pdf/asst_learning_practice.pdf </a:t>
            </a:r>
          </a:p>
          <a:p>
            <a:r>
              <a:rPr lang="en-GB" sz="1200" u="sng"/>
              <a:t>http://community.tes.co.uk/forums/t/300200.aspx </a:t>
            </a:r>
          </a:p>
          <a:p>
            <a:r>
              <a:rPr lang="en-GB" sz="1200" u="sng"/>
              <a:t>http://www.schoolhistory.co.uk/forum/lofiversion/index.php/t7669.html </a:t>
            </a:r>
          </a:p>
          <a:p>
            <a:r>
              <a:rPr lang="en-GB" sz="1200" i="1"/>
              <a:t>www.harford.edu/irc/</a:t>
            </a:r>
            <a:r>
              <a:rPr lang="en-GB" sz="1200" b="1" i="1"/>
              <a:t>assessment</a:t>
            </a:r>
            <a:r>
              <a:rPr lang="en-GB" sz="1200" i="1"/>
              <a:t>/</a:t>
            </a:r>
            <a:r>
              <a:rPr lang="en-GB" sz="1200" b="1" i="1"/>
              <a:t>FormativeAssessmentActivities</a:t>
            </a:r>
            <a:r>
              <a:rPr lang="en-GB" sz="1200" i="1"/>
              <a:t>.doc </a:t>
            </a:r>
            <a:endParaRPr lang="en-GB" sz="1200" u="sng"/>
          </a:p>
          <a:p>
            <a:r>
              <a:rPr lang="en-GB" sz="1200"/>
              <a:t>Paul Black et al, </a:t>
            </a:r>
            <a:r>
              <a:rPr lang="en-GB" sz="1200" i="1"/>
              <a:t>Assessment for Learning,</a:t>
            </a:r>
            <a:r>
              <a:rPr lang="en-GB" sz="1200"/>
              <a:t> (Open University Press, Maidenhead, 2003)</a:t>
            </a:r>
          </a:p>
          <a:p>
            <a:r>
              <a:rPr lang="en-GB" sz="1200"/>
              <a:t>Paul Black et al, “Working inside the black box”, (nferNelson, London, 2002)</a:t>
            </a:r>
          </a:p>
          <a:p>
            <a:r>
              <a:rPr lang="en-GB" sz="1200"/>
              <a:t>Paul Black and Dylan William, </a:t>
            </a:r>
            <a:r>
              <a:rPr lang="en-GB" sz="1200" i="1"/>
              <a:t>Inside the Black Box, </a:t>
            </a:r>
            <a:r>
              <a:rPr lang="en-GB" sz="1200"/>
              <a:t>(nferNelson, London, 1998) </a:t>
            </a:r>
          </a:p>
          <a:p>
            <a:r>
              <a:rPr lang="en-GB" sz="1200"/>
              <a:t>Assessment Reform Group, </a:t>
            </a:r>
            <a:r>
              <a:rPr lang="en-GB" sz="1200" i="1"/>
              <a:t>Testing, Motivation and Learning,</a:t>
            </a:r>
            <a:r>
              <a:rPr lang="en-GB" sz="1200"/>
              <a:t> (The Assessment Reform Group, Cambridge, 2002) </a:t>
            </a:r>
          </a:p>
          <a:p>
            <a:r>
              <a:rPr lang="en-GB" sz="1200"/>
              <a:t>Assessment Reform Group, </a:t>
            </a:r>
            <a:r>
              <a:rPr lang="en-GB" sz="1200" i="1"/>
              <a:t>Assessment for Learning,</a:t>
            </a:r>
            <a:r>
              <a:rPr lang="en-GB" sz="1200"/>
              <a:t> (The Assessment Reform Group, Cambridge, 1999)</a:t>
            </a:r>
          </a:p>
          <a:p>
            <a:r>
              <a:rPr lang="en-GB" sz="1200"/>
              <a:t>My head</a:t>
            </a:r>
          </a:p>
          <a:p>
            <a:r>
              <a:rPr lang="en-GB" sz="1200"/>
              <a:t>Other people’s heads</a:t>
            </a:r>
            <a:endParaRPr lang="en-GB" sz="1200" u="sng"/>
          </a:p>
        </p:txBody>
      </p:sp>
      <p:pic>
        <p:nvPicPr>
          <p:cNvPr id="2053" name="Picture 5" descr="http://parentsandafl.standards.dfes.gov.uk/assets/wrapperbg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28750" y="1071563"/>
            <a:ext cx="3476625" cy="303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4" name="TextBox 5"/>
          <p:cNvSpPr txBox="1">
            <a:spLocks noChangeArrowheads="1"/>
          </p:cNvSpPr>
          <p:nvPr/>
        </p:nvSpPr>
        <p:spPr bwMode="auto">
          <a:xfrm>
            <a:off x="5572125" y="1500188"/>
            <a:ext cx="3286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200"/>
              <a:t>AfL is successful when embedded in teaching and learning. </a:t>
            </a:r>
          </a:p>
          <a:p>
            <a:endParaRPr lang="en-GB" sz="1200"/>
          </a:p>
          <a:p>
            <a:r>
              <a:rPr lang="en-GB" sz="1200"/>
              <a:t>This toolkit aims to help by presenting different facets, activities and tools for teachers to use in order to achieve this.</a:t>
            </a:r>
          </a:p>
          <a:p>
            <a:endParaRPr lang="en-GB" sz="1200"/>
          </a:p>
          <a:p>
            <a:r>
              <a:rPr lang="en-GB" sz="1200"/>
              <a:t>I hope you find it useful!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Exemplar Work</a:t>
            </a:r>
          </a:p>
        </p:txBody>
      </p:sp>
      <p:sp>
        <p:nvSpPr>
          <p:cNvPr id="112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When setting students a piece of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work, show them examples that make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it clear what it is they are being asked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to do – and what they need to do in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order to meet the assessment criteria.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Students could mark exemplar work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using the assessment criteria. This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will help model what is being asked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for and how it relates to the process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of assessment.</a:t>
            </a:r>
          </a:p>
        </p:txBody>
      </p:sp>
      <p:pic>
        <p:nvPicPr>
          <p:cNvPr id="11268" name="Picture 6" descr="http://elgg.learnblog.net/news/files/1/20/DSC00101.JPG"/>
          <p:cNvPicPr>
            <a:picLocks noChangeAspect="1" noChangeArrowheads="1"/>
          </p:cNvPicPr>
          <p:nvPr/>
        </p:nvPicPr>
        <p:blipFill>
          <a:blip r:embed="rId2" cstate="print"/>
          <a:srcRect b="4366"/>
          <a:stretch>
            <a:fillRect/>
          </a:stretch>
        </p:blipFill>
        <p:spPr bwMode="auto">
          <a:xfrm>
            <a:off x="4518025" y="1941513"/>
            <a:ext cx="4364038" cy="3130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26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Student Marking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600" smtClean="0"/>
              <a:t>By taking part in the process of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assessment, students gain a deeper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understanding of topics, the process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of assessment and what they are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doing in their own work. This helps to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make them more aware of ‘what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learning is’ and thus see their own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learning in this way.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r>
              <a:rPr lang="en-GB" sz="1600" smtClean="0"/>
              <a:t>Students could self- or peer- mark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homework or assessments.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r>
              <a:rPr lang="en-GB" sz="1600" smtClean="0"/>
              <a:t>This could be done in pairs or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individually with a student-made or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‘official’ mark-scheme.</a:t>
            </a:r>
          </a:p>
        </p:txBody>
      </p:sp>
      <p:pic>
        <p:nvPicPr>
          <p:cNvPr id="12292" name="Picture 6" descr="http://newsimg.bbc.co.uk/media/images/39228000/jpg/_39228663_marking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14813" y="2000250"/>
            <a:ext cx="4554537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229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Making aims clear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8529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600" smtClean="0"/>
              <a:t>Put lesson objectives on the board at the beginning of the lesson.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sz="16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600" smtClean="0"/>
              <a:t>Talk to students about why they are studying what they are studying.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sz="16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600" smtClean="0"/>
              <a:t>Contextualise short-term aims in long-term aims (e.g. analysing Shakespeare will contribute to a wider knowledge of the cultural canon and stronger analytical skills among other long term aims)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sz="16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600" smtClean="0"/>
              <a:t>Check with students that they are clear about the aims of the lesson/unit/subject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sz="16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600" smtClean="0"/>
              <a:t>Produce aims in conjunction with students </a:t>
            </a:r>
          </a:p>
        </p:txBody>
      </p:sp>
      <p:pic>
        <p:nvPicPr>
          <p:cNvPr id="13316" name="Picture 6" descr="http://www.cs.miami.edu/~tptp/Seminars/CASC/GIFS/Aim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928813"/>
            <a:ext cx="3892550" cy="301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331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Lesson Target Setting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Make the lesson more purposeful for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students by setting targets at the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beginning about what you and the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class are going to do.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These can be referred to through the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lesson and/or revisited in the plenary.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Students could have to show how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they have met targets in the plenary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and/or set targets for next lesson.</a:t>
            </a:r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pic>
        <p:nvPicPr>
          <p:cNvPr id="14340" name="Picture 6" descr="http://www.primeprinciple.co.uk/images/how_does/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825625"/>
            <a:ext cx="37719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Teacher Review</a:t>
            </a:r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The teacher leads the review of the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lesson or unit using questioning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elicit understanding from students. 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Focus could also fall upon the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effectiveness of the lesson at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facilitating learning – i.e. can students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think of ways that it could be altered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to improve their learning?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The teacher could model review by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evaluating the lesson in relation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their own objectives.</a:t>
            </a:r>
          </a:p>
        </p:txBody>
      </p:sp>
      <p:pic>
        <p:nvPicPr>
          <p:cNvPr id="15364" name="Picture 6" descr="http://whitehead.mit.edu/news/paradigm/spring_2008/img/peer_review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1857375"/>
            <a:ext cx="4302125" cy="310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36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Student Review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Students review their own learning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either in groups or individually. This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could be done as a plenary, a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mini-plenary or as an activity to help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planning for future revision or the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remainder of the unit.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endParaRPr lang="en-GB" sz="1800" smtClean="0"/>
          </a:p>
        </p:txBody>
      </p:sp>
      <p:pic>
        <p:nvPicPr>
          <p:cNvPr id="16388" name="Picture 6" descr="http://www.secondarydandt.org/data/images/width120/reviewi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643063"/>
            <a:ext cx="3294062" cy="4667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38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Traffic Lights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600" smtClean="0"/>
              <a:t>Use traffic lights as a visual means of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showing understanding.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r>
              <a:rPr lang="en-GB" sz="1600" smtClean="0"/>
              <a:t>e.g. </a:t>
            </a:r>
          </a:p>
          <a:p>
            <a:pPr eaLnBrk="1" hangingPunct="1"/>
            <a:r>
              <a:rPr lang="en-GB" sz="1600" smtClean="0"/>
              <a:t>Students have red, amber and green cards which they show on their desks or in the air. (red = don’t understand, green = totally get it etc.)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Students self-assess using traffic lights. The teacher could then record these visually in their mark book.</a:t>
            </a:r>
          </a:p>
          <a:p>
            <a:pPr eaLnBrk="1" hangingPunct="1"/>
            <a:endParaRPr lang="en-GB" sz="1600" smtClean="0"/>
          </a:p>
          <a:p>
            <a:pPr eaLnBrk="1" hangingPunct="1"/>
            <a:r>
              <a:rPr lang="en-GB" sz="1600" smtClean="0"/>
              <a:t>Peer assess presentations etc. with traffic lights 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endParaRPr lang="en-GB" sz="1600" smtClean="0"/>
          </a:p>
        </p:txBody>
      </p:sp>
      <p:pic>
        <p:nvPicPr>
          <p:cNvPr id="17412" name="Picture 6" descr="http://gocomplainontheinternet.com/wp-content/uploads/2008/11/traffic_light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571625"/>
            <a:ext cx="3268663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41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Self-assessment Targets</a:t>
            </a:r>
          </a:p>
        </p:txBody>
      </p:sp>
      <p:sp>
        <p:nvSpPr>
          <p:cNvPr id="1843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Students give themselves targets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based on their self-assessment.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These learning goals could be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recorded somewhere and revisited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(i.e. inside cover of workbook)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They could be compared to teacher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targets and the two brought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consensus if different.</a:t>
            </a:r>
            <a:endParaRPr lang="en-GB" sz="2800" smtClean="0"/>
          </a:p>
        </p:txBody>
      </p:sp>
      <p:pic>
        <p:nvPicPr>
          <p:cNvPr id="18436" name="Picture 6" descr="http://www.primeprinciple.co.uk/images/how_does/graphi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825625"/>
            <a:ext cx="3771900" cy="325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843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2 stars and a wish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For peer assessment, ask students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give two stars and a wish.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Two stars = 2 things that are good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about the piece of work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A wish = something they can improve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to make it even better</a:t>
            </a:r>
          </a:p>
        </p:txBody>
      </p:sp>
      <p:pic>
        <p:nvPicPr>
          <p:cNvPr id="19460" name="Picture 6" descr="http://www.pmbni.org.uk/img/photos/2star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14875" y="1500188"/>
            <a:ext cx="3751263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6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Articulate then Answer</a:t>
            </a:r>
          </a:p>
        </p:txBody>
      </p:sp>
      <p:sp>
        <p:nvSpPr>
          <p:cNvPr id="204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Give students the opportunity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articulate their thinking before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answering – 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/>
            <a:r>
              <a:rPr lang="en-GB" sz="1800" smtClean="0"/>
              <a:t>30 seconds silent thinking before any answers</a:t>
            </a:r>
          </a:p>
          <a:p>
            <a:pPr eaLnBrk="1" hangingPunct="1"/>
            <a:r>
              <a:rPr lang="en-GB" sz="1800" smtClean="0"/>
              <a:t>Brainstorm in pairs first for 2-3 minutes</a:t>
            </a:r>
          </a:p>
          <a:p>
            <a:pPr eaLnBrk="1" hangingPunct="1"/>
            <a:r>
              <a:rPr lang="en-GB" sz="1800" smtClean="0"/>
              <a:t>Write some thoughts down before answering</a:t>
            </a:r>
          </a:p>
          <a:p>
            <a:pPr eaLnBrk="1" hangingPunct="1"/>
            <a:r>
              <a:rPr lang="en-GB" sz="1800" smtClean="0"/>
              <a:t>Discuss with your neighbour first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/>
            <a:endParaRPr lang="en-GB" sz="1800" smtClean="0"/>
          </a:p>
        </p:txBody>
      </p:sp>
      <p:pic>
        <p:nvPicPr>
          <p:cNvPr id="20484" name="Picture 6" descr="http://www.nimblefingers.ie/shop/images/microsoft/drump00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000250"/>
            <a:ext cx="3276600" cy="3114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48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Text Box 7"/>
          <p:cNvSpPr txBox="1">
            <a:spLocks noChangeArrowheads="1"/>
          </p:cNvSpPr>
          <p:nvPr/>
        </p:nvSpPr>
        <p:spPr bwMode="auto">
          <a:xfrm>
            <a:off x="214313" y="2000250"/>
            <a:ext cx="8713787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GB" sz="1000">
                <a:hlinkClick r:id="rId2" action="ppaction://hlinksldjump"/>
              </a:rPr>
              <a:t>Students write Questions</a:t>
            </a:r>
            <a:r>
              <a:rPr lang="en-GB" sz="1000"/>
              <a:t>	</a:t>
            </a:r>
            <a:r>
              <a:rPr lang="en-GB" sz="1000">
                <a:hlinkClick r:id="rId3" action="ppaction://hlinksldjump"/>
              </a:rPr>
              <a:t>Students ask Questions</a:t>
            </a:r>
            <a:r>
              <a:rPr lang="en-GB" sz="1000"/>
              <a:t>	</a:t>
            </a:r>
            <a:r>
              <a:rPr lang="en-GB" sz="1000">
                <a:hlinkClick r:id="rId4" action="ppaction://hlinksldjump"/>
              </a:rPr>
              <a:t>Comment-only marking</a:t>
            </a:r>
            <a:r>
              <a:rPr lang="en-GB" sz="1000"/>
              <a:t>	</a:t>
            </a:r>
            <a:r>
              <a:rPr lang="en-GB" sz="1000">
                <a:hlinkClick r:id="rId5" action="ppaction://hlinksldjump"/>
              </a:rPr>
              <a:t>Mid-unit assessment</a:t>
            </a:r>
            <a:r>
              <a:rPr lang="en-GB" sz="1000"/>
              <a:t>	</a:t>
            </a:r>
            <a:r>
              <a:rPr lang="en-GB" sz="1000">
                <a:hlinkClick r:id="rId6" action="ppaction://hlinksldjump"/>
              </a:rPr>
              <a:t>‘Might’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7" action="ppaction://hlinksldjump"/>
              </a:rPr>
              <a:t>Wait-time</a:t>
            </a:r>
            <a:r>
              <a:rPr lang="en-GB" sz="1000"/>
              <a:t>		</a:t>
            </a:r>
            <a:r>
              <a:rPr lang="en-GB" sz="1000">
                <a:hlinkClick r:id="rId8" action="ppaction://hlinksldjump"/>
              </a:rPr>
              <a:t>Open vs closed</a:t>
            </a:r>
            <a:r>
              <a:rPr lang="en-GB" sz="1000"/>
              <a:t>		</a:t>
            </a:r>
            <a:r>
              <a:rPr lang="en-GB" sz="1000">
                <a:hlinkClick r:id="rId9" action="ppaction://hlinksldjump"/>
              </a:rPr>
              <a:t>Exemplar Work</a:t>
            </a:r>
            <a:r>
              <a:rPr lang="en-GB" sz="1000"/>
              <a:t>		</a:t>
            </a:r>
            <a:r>
              <a:rPr lang="en-GB" sz="1000">
                <a:hlinkClick r:id="rId10" action="ppaction://hlinksldjump"/>
              </a:rPr>
              <a:t>Student Marking</a:t>
            </a:r>
            <a:r>
              <a:rPr lang="en-GB" sz="1000"/>
              <a:t>	</a:t>
            </a:r>
            <a:r>
              <a:rPr lang="en-GB" sz="1000">
                <a:hlinkClick r:id="rId11" action="ppaction://hlinksldjump"/>
              </a:rPr>
              <a:t>Making aims clear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12" action="ppaction://hlinksldjump"/>
              </a:rPr>
              <a:t>Lesson Target Setting</a:t>
            </a:r>
            <a:r>
              <a:rPr lang="en-GB" sz="1000"/>
              <a:t>	</a:t>
            </a:r>
            <a:r>
              <a:rPr lang="en-GB" sz="1000">
                <a:hlinkClick r:id="rId13" action="ppaction://hlinksldjump"/>
              </a:rPr>
              <a:t>Teacher Review</a:t>
            </a:r>
            <a:r>
              <a:rPr lang="en-GB" sz="1000"/>
              <a:t>	</a:t>
            </a:r>
            <a:r>
              <a:rPr lang="en-GB" sz="1000">
                <a:hlinkClick r:id="rId14" action="ppaction://hlinksldjump"/>
              </a:rPr>
              <a:t>Student Review</a:t>
            </a:r>
            <a:r>
              <a:rPr lang="en-GB" sz="1000"/>
              <a:t>		</a:t>
            </a:r>
            <a:r>
              <a:rPr lang="en-GB" sz="1000">
                <a:hlinkClick r:id="rId15" action="ppaction://hlinksldjump"/>
              </a:rPr>
              <a:t>Traffic Lights</a:t>
            </a:r>
            <a:r>
              <a:rPr lang="en-GB" sz="1000"/>
              <a:t>		</a:t>
            </a:r>
            <a:r>
              <a:rPr lang="en-GB" sz="1000">
                <a:hlinkClick r:id="rId16" action="ppaction://hlinksldjump"/>
              </a:rPr>
              <a:t>2 stars and a wish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17" action="ppaction://hlinksldjump"/>
              </a:rPr>
              <a:t>Self-assessment Targets</a:t>
            </a:r>
            <a:r>
              <a:rPr lang="en-GB" sz="1000"/>
              <a:t>	</a:t>
            </a:r>
            <a:r>
              <a:rPr lang="en-GB" sz="1000">
                <a:hlinkClick r:id="rId18" action="ppaction://hlinksldjump"/>
              </a:rPr>
              <a:t>One-Sentence Summary</a:t>
            </a:r>
            <a:r>
              <a:rPr lang="en-GB" sz="1000"/>
              <a:t>	</a:t>
            </a:r>
            <a:r>
              <a:rPr lang="en-GB" sz="1000">
                <a:hlinkClick r:id="rId19" action="ppaction://hlinksldjump"/>
              </a:rPr>
              <a:t>Articulate then Answer</a:t>
            </a:r>
            <a:r>
              <a:rPr lang="en-GB" sz="1000"/>
              <a:t>	</a:t>
            </a:r>
            <a:r>
              <a:rPr lang="en-GB" sz="1000">
                <a:hlinkClick r:id="rId20" action="ppaction://hlinksldjump"/>
              </a:rPr>
              <a:t>Scene-Setting</a:t>
            </a:r>
            <a:r>
              <a:rPr lang="en-GB" sz="1000"/>
              <a:t>		</a:t>
            </a:r>
            <a:r>
              <a:rPr lang="en-GB" sz="1000">
                <a:hlinkClick r:id="rId21" action="ppaction://hlinksldjump"/>
              </a:rPr>
              <a:t>Tell your neighbour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22" action="ppaction://hlinksldjump"/>
              </a:rPr>
              <a:t>Idea Thoughts</a:t>
            </a:r>
            <a:r>
              <a:rPr lang="en-GB" sz="1000"/>
              <a:t>		</a:t>
            </a:r>
            <a:r>
              <a:rPr lang="en-GB" sz="1000">
                <a:hlinkClick r:id="rId23" action="ppaction://hlinksldjump"/>
              </a:rPr>
              <a:t>Bouncing</a:t>
            </a:r>
            <a:r>
              <a:rPr lang="en-GB" sz="1000"/>
              <a:t>		</a:t>
            </a:r>
            <a:r>
              <a:rPr lang="en-GB" sz="1000">
                <a:hlinkClick r:id="rId24" action="ppaction://hlinksldjump"/>
              </a:rPr>
              <a:t>Wait and recap</a:t>
            </a:r>
            <a:r>
              <a:rPr lang="en-GB" sz="1000"/>
              <a:t>		</a:t>
            </a:r>
            <a:r>
              <a:rPr lang="en-GB" sz="1000">
                <a:hlinkClick r:id="rId25" action="ppaction://hlinksldjump"/>
              </a:rPr>
              <a:t>Incorrect Discussion</a:t>
            </a:r>
            <a:r>
              <a:rPr lang="en-GB" sz="1000"/>
              <a:t>	</a:t>
            </a:r>
            <a:r>
              <a:rPr lang="en-GB" sz="1000">
                <a:hlinkClick r:id="rId26" action="ppaction://hlinksldjump"/>
              </a:rPr>
              <a:t>Muddiest Point</a:t>
            </a:r>
            <a:r>
              <a:rPr lang="en-GB" sz="1000"/>
              <a:t>	</a:t>
            </a:r>
          </a:p>
          <a:p>
            <a:pPr>
              <a:spcBef>
                <a:spcPct val="50000"/>
              </a:spcBef>
            </a:pPr>
            <a:r>
              <a:rPr lang="en-GB" sz="1000">
                <a:hlinkClick r:id="rId27" action="ppaction://hlinksldjump"/>
              </a:rPr>
              <a:t>Devising Questions</a:t>
            </a:r>
            <a:r>
              <a:rPr lang="en-GB" sz="1000"/>
              <a:t>	</a:t>
            </a:r>
            <a:r>
              <a:rPr lang="en-GB" sz="1000">
                <a:hlinkClick r:id="rId28" action="ppaction://hlinksldjump"/>
              </a:rPr>
              <a:t>Learning Journal</a:t>
            </a:r>
            <a:r>
              <a:rPr lang="en-GB" sz="1000"/>
              <a:t>	</a:t>
            </a:r>
            <a:r>
              <a:rPr lang="en-GB" sz="1000">
                <a:hlinkClick r:id="rId29" action="ppaction://hlinksldjump"/>
              </a:rPr>
              <a:t>Redrafting</a:t>
            </a:r>
            <a:r>
              <a:rPr lang="en-GB" sz="1000"/>
              <a:t>		</a:t>
            </a:r>
            <a:r>
              <a:rPr lang="en-GB" sz="1000">
                <a:hlinkClick r:id="rId30" action="ppaction://hlinksldjump"/>
              </a:rPr>
              <a:t>Key features</a:t>
            </a:r>
            <a:r>
              <a:rPr lang="en-GB" sz="1000"/>
              <a:t>		</a:t>
            </a:r>
            <a:r>
              <a:rPr lang="en-GB" sz="1000">
                <a:hlinkClick r:id="rId31" action="ppaction://hlinksldjump"/>
              </a:rPr>
              <a:t>Invert the Question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32" action="ppaction://hlinksldjump"/>
              </a:rPr>
              <a:t>Improvement Guidance</a:t>
            </a:r>
            <a:r>
              <a:rPr lang="en-GB" sz="1000"/>
              <a:t>	</a:t>
            </a:r>
            <a:r>
              <a:rPr lang="en-GB" sz="1000">
                <a:hlinkClick r:id="rId33" action="ppaction://hlinksldjump"/>
              </a:rPr>
              <a:t>Comment Follow-up</a:t>
            </a:r>
            <a:r>
              <a:rPr lang="en-GB" sz="1000"/>
              <a:t>	</a:t>
            </a:r>
            <a:r>
              <a:rPr lang="en-GB" sz="1000">
                <a:hlinkClick r:id="rId34" action="ppaction://hlinksldjump"/>
              </a:rPr>
              <a:t>Group feedback</a:t>
            </a:r>
            <a:r>
              <a:rPr lang="en-GB" sz="1000"/>
              <a:t>		</a:t>
            </a:r>
            <a:r>
              <a:rPr lang="en-GB" sz="1000">
                <a:hlinkClick r:id="rId35" action="ppaction://hlinksldjump"/>
              </a:rPr>
              <a:t>Peer Marking</a:t>
            </a:r>
            <a:r>
              <a:rPr lang="en-GB" sz="1000"/>
              <a:t>		</a:t>
            </a:r>
            <a:r>
              <a:rPr lang="en-GB" sz="1000">
                <a:hlinkClick r:id="rId36" action="ppaction://hlinksldjump"/>
              </a:rPr>
              <a:t>Thumbs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37" action="ppaction://hlinksldjump"/>
              </a:rPr>
              <a:t>Teach Collaboration</a:t>
            </a:r>
            <a:r>
              <a:rPr lang="en-GB" sz="1000"/>
              <a:t>	</a:t>
            </a:r>
            <a:r>
              <a:rPr lang="en-GB" sz="1000">
                <a:hlinkClick r:id="rId38" action="ppaction://hlinksldjump"/>
              </a:rPr>
              <a:t>Traffic-Light Revision</a:t>
            </a:r>
            <a:r>
              <a:rPr lang="en-GB" sz="1000"/>
              <a:t>	</a:t>
            </a:r>
            <a:r>
              <a:rPr lang="en-GB" sz="1000">
                <a:hlinkClick r:id="rId39" action="ppaction://hlinksldjump"/>
              </a:rPr>
              <a:t>Generate and Answer</a:t>
            </a:r>
            <a:r>
              <a:rPr lang="en-GB" sz="1000"/>
              <a:t>	</a:t>
            </a:r>
            <a:r>
              <a:rPr lang="en-GB" sz="1000">
                <a:hlinkClick r:id="rId40" action="ppaction://hlinksldjump"/>
              </a:rPr>
              <a:t>Student Mark-Scheme</a:t>
            </a:r>
            <a:r>
              <a:rPr lang="en-GB" sz="1000"/>
              <a:t>	</a:t>
            </a:r>
            <a:r>
              <a:rPr lang="en-GB" sz="1000">
                <a:hlinkClick r:id="rId41" action="ppaction://hlinksldjump"/>
              </a:rPr>
              <a:t>Group Answers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42" action="ppaction://hlinksldjump"/>
              </a:rPr>
              <a:t>X and Y</a:t>
            </a:r>
            <a:r>
              <a:rPr lang="en-GB" sz="1000"/>
              <a:t>		</a:t>
            </a:r>
            <a:r>
              <a:rPr lang="en-GB" sz="1000">
                <a:hlinkClick r:id="rId43" action="ppaction://hlinksldjump"/>
              </a:rPr>
              <a:t>All you know</a:t>
            </a:r>
            <a:r>
              <a:rPr lang="en-GB" sz="1000"/>
              <a:t>		</a:t>
            </a:r>
            <a:r>
              <a:rPr lang="en-GB" sz="1000">
                <a:hlinkClick r:id="rId44" action="ppaction://hlinksldjump"/>
              </a:rPr>
              <a:t>Corrections</a:t>
            </a:r>
            <a:r>
              <a:rPr lang="en-GB" sz="1000"/>
              <a:t>		</a:t>
            </a:r>
            <a:r>
              <a:rPr lang="en-GB" sz="1000">
                <a:hlinkClick r:id="rId45" action="ppaction://hlinksldjump"/>
              </a:rPr>
              <a:t>Laminated Criteria</a:t>
            </a:r>
            <a:r>
              <a:rPr lang="en-GB" sz="1000"/>
              <a:t>	</a:t>
            </a:r>
            <a:r>
              <a:rPr lang="en-GB" sz="1000">
                <a:hlinkClick r:id="rId46" action="ppaction://hlinksldjump"/>
              </a:rPr>
              <a:t>Conveying Progress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/>
              <a:t> </a:t>
            </a:r>
            <a:r>
              <a:rPr lang="en-GB" sz="1000">
                <a:hlinkClick r:id="rId44" action="ppaction://hlinksldjump"/>
              </a:rPr>
              <a:t>Think through Talking</a:t>
            </a:r>
            <a:r>
              <a:rPr lang="en-GB" sz="1000"/>
              <a:t>	</a:t>
            </a:r>
            <a:r>
              <a:rPr lang="en-GB" sz="1000">
                <a:hlinkClick r:id="rId47" action="ppaction://hlinksldjump"/>
              </a:rPr>
              <a:t>Discuss Words</a:t>
            </a:r>
            <a:r>
              <a:rPr lang="en-GB" sz="1000"/>
              <a:t>		</a:t>
            </a:r>
            <a:r>
              <a:rPr lang="en-GB" sz="1000">
                <a:hlinkClick r:id="rId48" action="ppaction://hlinksldjump"/>
              </a:rPr>
              <a:t>Communication</a:t>
            </a:r>
            <a:r>
              <a:rPr lang="en-GB" sz="1000"/>
              <a:t>		</a:t>
            </a:r>
            <a:r>
              <a:rPr lang="en-GB" sz="1000">
                <a:hlinkClick r:id="rId49" action="ppaction://hlinksldjump"/>
              </a:rPr>
              <a:t>Thoughtful Dialogue</a:t>
            </a:r>
            <a:r>
              <a:rPr lang="en-GB" sz="1000"/>
              <a:t>	</a:t>
            </a:r>
            <a:r>
              <a:rPr lang="en-GB" sz="1000">
                <a:hlinkClick r:id="rId50" action="ppaction://hlinksldjump"/>
              </a:rPr>
              <a:t>Feedback Sandwich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51" action="ppaction://hlinksldjump"/>
              </a:rPr>
              <a:t>What is good?</a:t>
            </a:r>
            <a:r>
              <a:rPr lang="en-GB" sz="1000"/>
              <a:t>		</a:t>
            </a:r>
            <a:r>
              <a:rPr lang="en-GB" sz="1000">
                <a:hlinkClick r:id="rId52" action="ppaction://hlinksldjump"/>
              </a:rPr>
              <a:t>Self-evaluation</a:t>
            </a:r>
            <a:r>
              <a:rPr lang="en-GB" sz="1000"/>
              <a:t>		</a:t>
            </a:r>
            <a:r>
              <a:rPr lang="en-GB" sz="1000">
                <a:hlinkClick r:id="rId53" action="ppaction://hlinksldjump"/>
              </a:rPr>
              <a:t>What is a ‘good’ question?</a:t>
            </a:r>
            <a:r>
              <a:rPr lang="en-GB" sz="1000"/>
              <a:t>	</a:t>
            </a:r>
            <a:r>
              <a:rPr lang="en-GB" sz="1000">
                <a:hlinkClick r:id="rId54" action="ppaction://hlinksldjump"/>
              </a:rPr>
              <a:t>Graphic Organisers</a:t>
            </a:r>
            <a:r>
              <a:rPr lang="en-GB" sz="1000"/>
              <a:t>	</a:t>
            </a:r>
            <a:r>
              <a:rPr lang="en-GB" sz="1000">
                <a:hlinkClick r:id="rId55" action="ppaction://hlinksldjump"/>
              </a:rPr>
              <a:t>KWL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56" action="ppaction://hlinksldjump"/>
              </a:rPr>
              <a:t>Talk Partners</a:t>
            </a:r>
            <a:r>
              <a:rPr lang="en-GB" sz="1000"/>
              <a:t>		</a:t>
            </a:r>
            <a:r>
              <a:rPr lang="en-GB" sz="1000">
                <a:hlinkClick r:id="rId57" action="ppaction://hlinksldjump"/>
              </a:rPr>
              <a:t>Post-It</a:t>
            </a:r>
            <a:r>
              <a:rPr lang="en-GB" sz="1000"/>
              <a:t>		</a:t>
            </a:r>
            <a:r>
              <a:rPr lang="en-GB" sz="1000">
                <a:hlinkClick r:id="rId58" action="ppaction://hlinksldjump"/>
              </a:rPr>
              <a:t>Response Partners</a:t>
            </a:r>
            <a:r>
              <a:rPr lang="en-GB" sz="1000"/>
              <a:t>	</a:t>
            </a:r>
            <a:r>
              <a:rPr lang="en-GB" sz="1000">
                <a:hlinkClick r:id="rId59" action="ppaction://hlinksldjump"/>
              </a:rPr>
              <a:t>Hands Down</a:t>
            </a:r>
            <a:r>
              <a:rPr lang="en-GB" sz="1000"/>
              <a:t>		</a:t>
            </a:r>
            <a:r>
              <a:rPr lang="en-GB" sz="1000">
                <a:hlinkClick r:id="rId60" action="ppaction://hlinksldjump"/>
              </a:rPr>
              <a:t>Question Stems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61" action="ppaction://hlinksldjump"/>
              </a:rPr>
              <a:t>Regulating Learning</a:t>
            </a:r>
            <a:r>
              <a:rPr lang="en-GB" sz="1000"/>
              <a:t>	</a:t>
            </a:r>
            <a:r>
              <a:rPr lang="en-GB" sz="1000">
                <a:hlinkClick r:id="rId62" action="ppaction://hlinksldjump"/>
              </a:rPr>
              <a:t>A B C D</a:t>
            </a:r>
            <a:r>
              <a:rPr lang="en-GB" sz="1000"/>
              <a:t>		</a:t>
            </a:r>
            <a:r>
              <a:rPr lang="en-GB" sz="1000">
                <a:hlinkClick r:id="rId63" action="ppaction://hlinksldjump"/>
              </a:rPr>
              <a:t>Why is it best?</a:t>
            </a:r>
            <a:r>
              <a:rPr lang="en-GB" sz="1000"/>
              <a:t>		</a:t>
            </a:r>
            <a:r>
              <a:rPr lang="en-GB" sz="1000">
                <a:hlinkClick r:id="rId64" action="ppaction://hlinksldjump"/>
              </a:rPr>
              <a:t>Show and Tell</a:t>
            </a:r>
            <a:r>
              <a:rPr lang="en-GB" sz="1000"/>
              <a:t>		</a:t>
            </a:r>
            <a:r>
              <a:rPr lang="en-GB" sz="1000">
                <a:hlinkClick r:id="rId65" action="ppaction://hlinksldjump"/>
              </a:rPr>
              <a:t>Active Students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>
                <a:hlinkClick r:id="rId66" action="ppaction://hlinksldjump"/>
              </a:rPr>
              <a:t>Long and Short Term</a:t>
            </a:r>
            <a:r>
              <a:rPr lang="en-GB" sz="1000"/>
              <a:t>	</a:t>
            </a:r>
            <a:r>
              <a:rPr lang="en-GB" sz="1000">
                <a:hlinkClick r:id="rId67" action="ppaction://hlinksldjump"/>
              </a:rPr>
              <a:t>Minute Paper</a:t>
            </a:r>
            <a:r>
              <a:rPr lang="en-GB" sz="1000"/>
              <a:t>		</a:t>
            </a:r>
            <a:r>
              <a:rPr lang="en-GB" sz="1000">
                <a:hlinkClick r:id="rId68" action="ppaction://hlinksldjump"/>
              </a:rPr>
              <a:t>Enquiry Question</a:t>
            </a:r>
            <a:r>
              <a:rPr lang="en-GB" sz="1000"/>
              <a:t>	</a:t>
            </a:r>
            <a:r>
              <a:rPr lang="en-GB" sz="1000">
                <a:hlinkClick r:id="rId69" action="ppaction://hlinksldjump"/>
              </a:rPr>
              <a:t>Smiley Faces</a:t>
            </a:r>
            <a:r>
              <a:rPr lang="en-GB" sz="1000"/>
              <a:t>		</a:t>
            </a:r>
            <a:r>
              <a:rPr lang="en-GB" sz="1000">
                <a:hlinkClick r:id="rId70" action="ppaction://hlinksldjump"/>
              </a:rPr>
              <a:t>Squares</a:t>
            </a:r>
            <a:endParaRPr lang="en-GB" sz="1000"/>
          </a:p>
          <a:p>
            <a:pPr>
              <a:spcBef>
                <a:spcPct val="50000"/>
              </a:spcBef>
            </a:pPr>
            <a:r>
              <a:rPr lang="en-GB" sz="1000"/>
              <a:t>	</a:t>
            </a:r>
          </a:p>
        </p:txBody>
      </p:sp>
      <p:sp>
        <p:nvSpPr>
          <p:cNvPr id="5" name="Rectangle 4"/>
          <p:cNvSpPr/>
          <p:nvPr/>
        </p:nvSpPr>
        <p:spPr>
          <a:xfrm>
            <a:off x="2000232" y="285728"/>
            <a:ext cx="5049717" cy="1384995"/>
          </a:xfrm>
          <a:prstGeom prst="rect">
            <a:avLst/>
          </a:prstGeom>
          <a:noFill/>
        </p:spPr>
        <p:txBody>
          <a:bodyPr wrap="none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>
              <a:defRPr/>
            </a:pPr>
            <a:r>
              <a:rPr lang="en-US" sz="8400" b="1" dirty="0" err="1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AfL</a:t>
            </a:r>
            <a:r>
              <a:rPr lang="en-US" sz="8400" b="1" dirty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 Tools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Scene-Setting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Set the scene for the lesson by using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a big, open question or problem-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solving task that requires abstract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thinking skills. Anticipate responses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and follow-up so as to work these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through.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E.g. A lesson on the Vietnam War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could begin with the question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Do Americans think they fight wars, or </a:t>
            </a:r>
          </a:p>
          <a:p>
            <a:pPr algn="ctr"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win them?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 </a:t>
            </a:r>
          </a:p>
        </p:txBody>
      </p:sp>
      <p:pic>
        <p:nvPicPr>
          <p:cNvPr id="21508" name="Picture 6" descr="http://th09.deviantart.net/fs39/300W/i/2008/323/4/5/Commission__Setting_the_scene_by_NikkieCole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65700" y="1643063"/>
            <a:ext cx="3630613" cy="4357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150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Tell your neighbour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Students ‘tell their neighbour’ as a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means of articulating their thoughts.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Char char="-"/>
            </a:pPr>
            <a:r>
              <a:rPr lang="en-GB" sz="1800" smtClean="0"/>
              <a:t>Ask a question, give thinking time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	and then ask students to tell their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	neighbour their thoughts.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Char char="-"/>
            </a:pPr>
            <a:r>
              <a:rPr lang="en-GB" sz="1800" smtClean="0"/>
              <a:t>Tell students what the new topic is and then ask them to tell their neighbour everything they know about it.</a:t>
            </a:r>
          </a:p>
          <a:p>
            <a:pPr eaLnBrk="1" hangingPunct="1">
              <a:buFontTx/>
              <a:buChar char="-"/>
            </a:pPr>
            <a:endParaRPr lang="en-GB" sz="1800" smtClean="0"/>
          </a:p>
          <a:p>
            <a:pPr eaLnBrk="1" hangingPunct="1">
              <a:buFontTx/>
              <a:buChar char="-"/>
            </a:pPr>
            <a:endParaRPr lang="en-GB" sz="1800" smtClean="0"/>
          </a:p>
        </p:txBody>
      </p:sp>
      <p:pic>
        <p:nvPicPr>
          <p:cNvPr id="22532" name="Picture 6" descr="http://www.dreamstime.com/whispering-thumb300229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27588" y="1766888"/>
            <a:ext cx="3917950" cy="3305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253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Idea Thoughts</a:t>
            </a:r>
          </a:p>
        </p:txBody>
      </p:sp>
      <p:sp>
        <p:nvSpPr>
          <p:cNvPr id="235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When you have received an answer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to a question, open up the thinking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behind it by asking what others think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about the idea.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e.g. “What do others think about _________’s idea?”</a:t>
            </a:r>
          </a:p>
          <a:p>
            <a:pPr eaLnBrk="1" hangingPunct="1"/>
            <a:endParaRPr lang="en-GB" sz="2800" smtClean="0"/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pic>
        <p:nvPicPr>
          <p:cNvPr id="23556" name="Picture 6" descr="http://porteightyeight.files.wordpress.com/2009/06/bright-ide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714625"/>
            <a:ext cx="495300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Bouncing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484313"/>
            <a:ext cx="4038600" cy="47815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Bounce answers around the room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build on understanding and have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students develop stronger reasoning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out of misconceptions.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E.g.</a:t>
            </a:r>
          </a:p>
          <a:p>
            <a:pPr eaLnBrk="1" hangingPunct="1">
              <a:buFontTx/>
              <a:buNone/>
            </a:pPr>
            <a:r>
              <a:rPr lang="en-GB" sz="1800" smtClean="0"/>
              <a:t>“Jimmy, what do you think of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Sandra’s answer?”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“Sandra, how could you develop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Carl’s answer to include more detail?”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“Carl, how might you combine all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we’ve heard into a single answer?”</a:t>
            </a:r>
            <a:endParaRPr lang="en-GB" sz="2800" smtClean="0"/>
          </a:p>
        </p:txBody>
      </p:sp>
      <p:pic>
        <p:nvPicPr>
          <p:cNvPr id="24580" name="Picture 6" descr="http://topendsports.com/clipart/pics/albums/basketball/bouncing_ball.gif"/>
          <p:cNvPicPr>
            <a:picLocks noChangeAspect="1" noChangeArrowheads="1"/>
          </p:cNvPicPr>
          <p:nvPr/>
        </p:nvPicPr>
        <p:blipFill>
          <a:blip r:embed="rId2" cstate="print"/>
          <a:srcRect r="7738"/>
          <a:stretch>
            <a:fillRect/>
          </a:stretch>
        </p:blipFill>
        <p:spPr bwMode="auto">
          <a:xfrm>
            <a:off x="4560888" y="1900238"/>
            <a:ext cx="4094162" cy="4171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Wait and recap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Wait for students to draw out most of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 key words you are asking for and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then reframe the question – asking for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 synthesis which recaps the whole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discussion by joining all these words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into a single coherent answer,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paragraph etc.</a:t>
            </a:r>
          </a:p>
        </p:txBody>
      </p:sp>
      <p:pic>
        <p:nvPicPr>
          <p:cNvPr id="25604" name="Picture 6" descr="http://www.mrs-smiths-class.com/recap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071688"/>
            <a:ext cx="3810000" cy="381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Incorrect Discussion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Use incorrect answers as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discussion point.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Rather then dismissing something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because it is wrong, or saying ‘that’s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interesting’ etc. Use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misconception in reasoning to draw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the process out into the open.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This leads to improving 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misconceived reasoning and 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atmosphere in which it is OK to be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Wrong.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 </a:t>
            </a:r>
          </a:p>
        </p:txBody>
      </p:sp>
      <p:pic>
        <p:nvPicPr>
          <p:cNvPr id="26628" name="Picture 6" descr="http://www.junkscience.com/JSJ_Course/jsjudocourse/wron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714500"/>
            <a:ext cx="3876675" cy="431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Oval Callout 8"/>
          <p:cNvSpPr/>
          <p:nvPr/>
        </p:nvSpPr>
        <p:spPr>
          <a:xfrm rot="3146977">
            <a:off x="6710363" y="2159000"/>
            <a:ext cx="2152650" cy="1768475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6630" name="TextBox 7"/>
          <p:cNvSpPr txBox="1">
            <a:spLocks noChangeArrowheads="1"/>
          </p:cNvSpPr>
          <p:nvPr/>
        </p:nvSpPr>
        <p:spPr bwMode="auto">
          <a:xfrm>
            <a:off x="7143750" y="2571750"/>
            <a:ext cx="1357313" cy="954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GB" sz="1400"/>
              <a:t>I’m glad that’s the wrong answer… let’s discuss it</a:t>
            </a:r>
          </a:p>
        </p:txBody>
      </p:sp>
      <p:sp>
        <p:nvSpPr>
          <p:cNvPr id="26631" name="TextBox 6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Devising Questions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Devise questions that –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/>
            <a:r>
              <a:rPr lang="en-GB" sz="1800" smtClean="0"/>
              <a:t>Challenge common misconceptions</a:t>
            </a:r>
          </a:p>
          <a:p>
            <a:pPr eaLnBrk="1" hangingPunct="1"/>
            <a:r>
              <a:rPr lang="en-GB" sz="1800" smtClean="0"/>
              <a:t>Create conflict that requires discussion</a:t>
            </a:r>
          </a:p>
          <a:p>
            <a:pPr eaLnBrk="1" hangingPunct="1"/>
            <a:r>
              <a:rPr lang="en-GB" sz="1800" smtClean="0"/>
              <a:t>Explore ambiguity and encourage discussion and clarification </a:t>
            </a:r>
          </a:p>
        </p:txBody>
      </p:sp>
      <p:pic>
        <p:nvPicPr>
          <p:cNvPr id="27652" name="Picture 6" descr="http://images.suite101.com/966420_com_ques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714500"/>
            <a:ext cx="3952875" cy="3952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Learning Journal</a:t>
            </a:r>
          </a:p>
        </p:txBody>
      </p:sp>
      <p:sp>
        <p:nvSpPr>
          <p:cNvPr id="286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Create a learning journal in which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students can reflect on and review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their learning. It could include plenary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activities, a target setting chart, aims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and goals etc.</a:t>
            </a:r>
          </a:p>
        </p:txBody>
      </p:sp>
      <p:pic>
        <p:nvPicPr>
          <p:cNvPr id="28676" name="Picture 6" descr="http://www.darton.edu/programs/learning-support/images/journal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22875" y="1714500"/>
            <a:ext cx="3921125" cy="4684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867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Redrafting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Use lesson time to redraft work.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This allows students time to focus on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 feedback for improvement they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have been given.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It also reinforces the value of the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feedback and allows them to work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at it in a supportive environment.</a:t>
            </a:r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pic>
        <p:nvPicPr>
          <p:cNvPr id="29700" name="Picture 6" descr="http://www.baldworm.co.uk/images/placard_on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38688" y="2357438"/>
            <a:ext cx="1333500" cy="1000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1" name="Picture 8" descr="http://www.baldworm.co.uk/images/placard_two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286625" y="3500438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9702" name="Picture 10" descr="http://www.baldworm.co.uk/images/placard_three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572125" y="5572125"/>
            <a:ext cx="952500" cy="714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Down Arrow 9"/>
          <p:cNvSpPr/>
          <p:nvPr/>
        </p:nvSpPr>
        <p:spPr>
          <a:xfrm rot="18100140">
            <a:off x="6555582" y="2986881"/>
            <a:ext cx="357188" cy="1000125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11" name="Down Arrow 10"/>
          <p:cNvSpPr/>
          <p:nvPr/>
        </p:nvSpPr>
        <p:spPr>
          <a:xfrm rot="2330064">
            <a:off x="6881813" y="4183063"/>
            <a:ext cx="357187" cy="1582737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rgbClr val="FFFFFF"/>
              </a:solidFill>
            </a:endParaRPr>
          </a:p>
        </p:txBody>
      </p:sp>
      <p:sp>
        <p:nvSpPr>
          <p:cNvPr id="29705" name="TextBox 8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5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Key features</a:t>
            </a:r>
          </a:p>
        </p:txBody>
      </p:sp>
      <p:sp>
        <p:nvSpPr>
          <p:cNvPr id="3072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When designing written tasks to go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alongside oral work, intend for them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to develop and show understanding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of the key features of what students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have learned.</a:t>
            </a:r>
          </a:p>
        </p:txBody>
      </p:sp>
      <p:pic>
        <p:nvPicPr>
          <p:cNvPr id="30724" name="Picture 6" descr="http://regmedia.co.uk/2007/02/12/rim_bb_8800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3071813"/>
            <a:ext cx="4286250" cy="3448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Students write Questions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23850" y="1600200"/>
            <a:ext cx="4171950" cy="506888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600" smtClean="0">
                <a:latin typeface="Calibri" pitchFamily="34" charset="0"/>
              </a:rPr>
              <a:t>For example – </a:t>
            </a:r>
          </a:p>
          <a:p>
            <a:pPr eaLnBrk="1" hangingPunct="1">
              <a:buFontTx/>
              <a:buNone/>
            </a:pPr>
            <a:endParaRPr lang="en-GB" sz="1600" smtClean="0">
              <a:latin typeface="Calibri" pitchFamily="34" charset="0"/>
            </a:endParaRPr>
          </a:p>
          <a:p>
            <a:pPr eaLnBrk="1" hangingPunct="1"/>
            <a:r>
              <a:rPr lang="en-GB" sz="1600" smtClean="0">
                <a:latin typeface="Calibri" pitchFamily="34" charset="0"/>
              </a:rPr>
              <a:t>About what they would like to know on a new topic</a:t>
            </a:r>
          </a:p>
          <a:p>
            <a:pPr eaLnBrk="1" hangingPunct="1"/>
            <a:r>
              <a:rPr lang="en-GB" sz="1600" smtClean="0">
                <a:latin typeface="Calibri" pitchFamily="34" charset="0"/>
              </a:rPr>
              <a:t>To ask the teacher or other students in order to assess their learning </a:t>
            </a:r>
          </a:p>
          <a:p>
            <a:pPr eaLnBrk="1" hangingPunct="1"/>
            <a:r>
              <a:rPr lang="en-GB" sz="1600" smtClean="0">
                <a:latin typeface="Calibri" pitchFamily="34" charset="0"/>
              </a:rPr>
              <a:t>To demonstrate their learning/misconceptions/areas they would like to further explore</a:t>
            </a:r>
          </a:p>
          <a:p>
            <a:pPr eaLnBrk="1" hangingPunct="1">
              <a:buFontTx/>
              <a:buNone/>
            </a:pPr>
            <a:endParaRPr lang="en-GB" sz="160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600" smtClean="0">
                <a:latin typeface="Calibri" pitchFamily="34" charset="0"/>
              </a:rPr>
              <a:t>The classroom could have a question box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600" smtClean="0">
                <a:latin typeface="Calibri" pitchFamily="34" charset="0"/>
              </a:rPr>
              <a:t>where students drop questions at the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600" smtClean="0">
                <a:latin typeface="Calibri" pitchFamily="34" charset="0"/>
              </a:rPr>
              <a:t>end of a lesson.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n-GB" sz="1600" smtClean="0">
              <a:latin typeface="Calibri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600" smtClean="0">
                <a:latin typeface="Calibri" pitchFamily="34" charset="0"/>
              </a:rPr>
              <a:t>Or, a plenary could involve students writing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600" smtClean="0">
                <a:latin typeface="Calibri" pitchFamily="34" charset="0"/>
              </a:rPr>
              <a:t> questions that the class then work on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GB" sz="1600" smtClean="0">
                <a:latin typeface="Calibri" pitchFamily="34" charset="0"/>
              </a:rPr>
              <a:t>together, or forms the basis of the next lesson.</a:t>
            </a:r>
          </a:p>
        </p:txBody>
      </p:sp>
      <p:pic>
        <p:nvPicPr>
          <p:cNvPr id="4100" name="Picture 6" descr="http://www.ljmu.ac.uk/Images_Everyone/signingdocumen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357313"/>
            <a:ext cx="3228975" cy="501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0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Improvement Guidance</a:t>
            </a:r>
          </a:p>
        </p:txBody>
      </p:sp>
      <p:sp>
        <p:nvSpPr>
          <p:cNvPr id="317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When making comments on pupils’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work, treat them like guidance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showing how the pupil can improve.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Develop this by asking students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write in the same way when peer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assessing work.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Discuss the notion of guidance and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how it differs from other types of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behaviour (i.e. prescription,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admonishment etc.)</a:t>
            </a:r>
          </a:p>
        </p:txBody>
      </p:sp>
      <p:pic>
        <p:nvPicPr>
          <p:cNvPr id="31748" name="Picture 6" descr="http://www.insidefurniture.com/insidefurniture/images/guidanc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652588"/>
            <a:ext cx="4344988" cy="4244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174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Comment Follow-up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Give students opportunities to follow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up comments - 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Char char="-"/>
            </a:pPr>
            <a:r>
              <a:rPr lang="en-GB" sz="1800" smtClean="0"/>
              <a:t>Create time in the lesson to talk to individual students.</a:t>
            </a:r>
          </a:p>
          <a:p>
            <a:pPr eaLnBrk="1" hangingPunct="1">
              <a:buFontTx/>
              <a:buChar char="-"/>
            </a:pPr>
            <a:r>
              <a:rPr lang="en-GB" sz="1800" smtClean="0"/>
              <a:t>Have a written dialogue in the students’ book.</a:t>
            </a:r>
          </a:p>
          <a:p>
            <a:pPr eaLnBrk="1" hangingPunct="1">
              <a:buFontTx/>
              <a:buChar char="-"/>
            </a:pPr>
            <a:r>
              <a:rPr lang="en-GB" sz="1800" smtClean="0"/>
              <a:t>Use a comment tracker or targets sheet to formalise the dialogue in a workbook</a:t>
            </a:r>
          </a:p>
        </p:txBody>
      </p:sp>
      <p:pic>
        <p:nvPicPr>
          <p:cNvPr id="32772" name="Picture 6" descr="http://chfs.ky.gov/NR/rdonlyres/ECCA0B2A-9313-4A81-8F6E-4B0012EC34E8/0/FollowSignsArrow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00613" y="2043113"/>
            <a:ext cx="3895725" cy="3886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277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Group feedback</a:t>
            </a:r>
          </a:p>
        </p:txBody>
      </p:sp>
      <p:sp>
        <p:nvSpPr>
          <p:cNvPr id="337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Group feedback to a teacher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concerning peer-assessment of work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can help make the teacher aware of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learning needs in a manageable way.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If a group feeds back then it draws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more attention and presents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information that has already been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ordered and sorted (meaning less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repetition for the teacher).</a:t>
            </a:r>
          </a:p>
        </p:txBody>
      </p:sp>
      <p:pic>
        <p:nvPicPr>
          <p:cNvPr id="33796" name="Picture 6" descr="http://www.kdgp.com.au/images/Feedbac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428750"/>
            <a:ext cx="4476750" cy="4476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Peer Marking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>
                <a:latin typeface="Calibri" pitchFamily="34" charset="0"/>
              </a:rPr>
              <a:t>Students mark each others’ work </a:t>
            </a:r>
          </a:p>
          <a:p>
            <a:pPr eaLnBrk="1" hangingPunct="1">
              <a:buFontTx/>
              <a:buNone/>
            </a:pPr>
            <a:r>
              <a:rPr lang="en-GB" sz="1800" smtClean="0">
                <a:latin typeface="Calibri" pitchFamily="34" charset="0"/>
              </a:rPr>
              <a:t>according to assessment criteria.</a:t>
            </a:r>
          </a:p>
          <a:p>
            <a:pPr eaLnBrk="1" hangingPunct="1">
              <a:buFontTx/>
              <a:buNone/>
            </a:pPr>
            <a:endParaRPr lang="en-GB" sz="180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latin typeface="Calibri" pitchFamily="34" charset="0"/>
              </a:rPr>
              <a:t>Encourages reflection and thought about </a:t>
            </a:r>
          </a:p>
          <a:p>
            <a:pPr eaLnBrk="1" hangingPunct="1">
              <a:buFontTx/>
              <a:buNone/>
            </a:pPr>
            <a:r>
              <a:rPr lang="en-GB" sz="1800" smtClean="0">
                <a:latin typeface="Calibri" pitchFamily="34" charset="0"/>
              </a:rPr>
              <a:t>the learning as well as allowing students </a:t>
            </a:r>
          </a:p>
          <a:p>
            <a:pPr eaLnBrk="1" hangingPunct="1">
              <a:buFontTx/>
              <a:buNone/>
            </a:pPr>
            <a:r>
              <a:rPr lang="en-GB" sz="1800" smtClean="0">
                <a:latin typeface="Calibri" pitchFamily="34" charset="0"/>
              </a:rPr>
              <a:t>to see model work and reason past </a:t>
            </a:r>
          </a:p>
          <a:p>
            <a:pPr eaLnBrk="1" hangingPunct="1">
              <a:buFontTx/>
              <a:buNone/>
            </a:pPr>
            <a:r>
              <a:rPr lang="en-GB" sz="1800" smtClean="0">
                <a:latin typeface="Calibri" pitchFamily="34" charset="0"/>
              </a:rPr>
              <a:t>misconceptions.</a:t>
            </a:r>
          </a:p>
          <a:p>
            <a:pPr eaLnBrk="1" hangingPunct="1">
              <a:buFontTx/>
              <a:buNone/>
            </a:pPr>
            <a:endParaRPr lang="en-GB" sz="1800" smtClean="0">
              <a:latin typeface="Calibri" pitchFamily="34" charset="0"/>
            </a:endParaRPr>
          </a:p>
          <a:p>
            <a:pPr eaLnBrk="1" hangingPunct="1">
              <a:buFontTx/>
              <a:buNone/>
            </a:pPr>
            <a:r>
              <a:rPr lang="en-GB" sz="1800" smtClean="0">
                <a:latin typeface="Calibri" pitchFamily="34" charset="0"/>
              </a:rPr>
              <a:t>Opportunities to do this throughout </a:t>
            </a:r>
          </a:p>
          <a:p>
            <a:pPr eaLnBrk="1" hangingPunct="1">
              <a:buFontTx/>
              <a:buNone/>
            </a:pPr>
            <a:r>
              <a:rPr lang="en-GB" sz="1800" smtClean="0">
                <a:latin typeface="Calibri" pitchFamily="34" charset="0"/>
              </a:rPr>
              <a:t>individual lessons and schemes of </a:t>
            </a:r>
          </a:p>
          <a:p>
            <a:pPr eaLnBrk="1" hangingPunct="1">
              <a:buFontTx/>
              <a:buNone/>
            </a:pPr>
            <a:r>
              <a:rPr lang="en-GB" sz="1800" smtClean="0">
                <a:latin typeface="Calibri" pitchFamily="34" charset="0"/>
              </a:rPr>
              <a:t>work.</a:t>
            </a:r>
          </a:p>
        </p:txBody>
      </p:sp>
      <p:pic>
        <p:nvPicPr>
          <p:cNvPr id="34820" name="Picture 6" descr="http://newsimg.bbc.co.uk/media/images/39228000/jpg/_39228663_marking20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0413" y="2266950"/>
            <a:ext cx="3841750" cy="287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482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Thumbs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Check class understanding of what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you are teaching by asking them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to show their thumbs.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Thumbs up = I get it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Thumbs half way = sort of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Thumbs down = I don’t get it</a:t>
            </a:r>
          </a:p>
        </p:txBody>
      </p:sp>
      <p:pic>
        <p:nvPicPr>
          <p:cNvPr id="35844" name="Picture 6" descr="ist2_4796726-thumbs-up-icon.jpg image by senordemai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857375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584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Teach Collaboration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Peer assessment requires students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act collaboratively. Indeed, AfL is a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collaborative enterprise. Therefore,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explicitly teach skills of collaboration.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This process can be assisted by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discussing collaboration with pupils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and making it visible as a part of the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classroom. </a:t>
            </a:r>
          </a:p>
        </p:txBody>
      </p:sp>
      <p:pic>
        <p:nvPicPr>
          <p:cNvPr id="36868" name="Picture 6" descr="http://nextup.files.wordpress.com/2007/09/collaboratio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91125" y="1976438"/>
            <a:ext cx="3238500" cy="3238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86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Traffic-Light Revision</a:t>
            </a:r>
          </a:p>
        </p:txBody>
      </p:sp>
      <p:sp>
        <p:nvSpPr>
          <p:cNvPr id="378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When revising a topic or subject, work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through the different areas with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students and ask them to traffic light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according to their grasp of each.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Subsequently, students should be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able to target their revision more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carefully and engage in it actively,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rather than simply reviewing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everything they have done or reading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passively over their entire notes.</a:t>
            </a:r>
          </a:p>
          <a:p>
            <a:pPr eaLnBrk="1" hangingPunct="1">
              <a:buFontTx/>
              <a:buNone/>
            </a:pPr>
            <a:endParaRPr lang="en-GB" sz="1800" smtClean="0"/>
          </a:p>
        </p:txBody>
      </p:sp>
      <p:pic>
        <p:nvPicPr>
          <p:cNvPr id="37892" name="Picture 6" descr="http://ericshepherd.files.wordpress.com/2009/05/image14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500188"/>
            <a:ext cx="3521075" cy="4071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789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Generate and Answer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When preparing for exams, students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generate their own questions and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then practice answering them.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This makes learners think explicitly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about the underlying structures of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assessment, as well as the material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which they are being asked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manipulate. Form as well as function!</a:t>
            </a:r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pic>
        <p:nvPicPr>
          <p:cNvPr id="38916" name="Picture 6" descr="http://www.powerauthority.on.ca/Storage.asp?StorageID=1609&amp;SiteLanguageID=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2286000"/>
            <a:ext cx="3302000" cy="33813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91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Student Mark-Scheme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Ask students to produce their own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mark-schemes working individually or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in groups. They can then peer- or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self-assess work in accordance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with these schemes.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Talk about the purpose of a mark-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scheme with students – judgement,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communication, standardisation etc.</a:t>
            </a:r>
          </a:p>
        </p:txBody>
      </p:sp>
      <p:pic>
        <p:nvPicPr>
          <p:cNvPr id="39940" name="Picture 6" descr="http://homepages.which.net/~j.fish/images/pempro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429250" y="1928813"/>
            <a:ext cx="3057525" cy="3752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94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Group Answers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Students work in small groups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agree on answers – when  tests are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returned or in other situations. 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The process of agreeing should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include reasoning over the validity of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 consensus answer, as well as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reasoned negation of misconceptions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or wrong answers.</a:t>
            </a:r>
          </a:p>
          <a:p>
            <a:pPr eaLnBrk="1" hangingPunct="1">
              <a:buFontTx/>
              <a:buNone/>
            </a:pPr>
            <a:endParaRPr lang="en-GB" sz="1800" smtClean="0"/>
          </a:p>
        </p:txBody>
      </p:sp>
      <p:pic>
        <p:nvPicPr>
          <p:cNvPr id="40964" name="Picture 6" descr="http://www.screenhead.com/wp-content/uploads/2008/10/jackson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2143125"/>
            <a:ext cx="3505200" cy="3162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6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Students ask Questions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42875" y="164306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Create opportunities for students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ask questions. This could be of their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peers, of the teacher or as a means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to develop discussion.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A ‘question box’ for written questions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offers a different means of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communication for students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Allow time for students to ask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questions about pieces of work. This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helps open up assessment and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eliminate ambiguity</a:t>
            </a:r>
          </a:p>
          <a:p>
            <a:pPr eaLnBrk="1" hangingPunct="1">
              <a:buFontTx/>
              <a:buNone/>
            </a:pPr>
            <a:endParaRPr lang="en-GB" sz="1800" smtClean="0"/>
          </a:p>
        </p:txBody>
      </p:sp>
      <p:pic>
        <p:nvPicPr>
          <p:cNvPr id="5124" name="Picture 6" descr="http://imgs.sfgate.com/c/pictures/2005/09/20/ba_bumschools20_073.jpg"/>
          <p:cNvPicPr>
            <a:picLocks noChangeAspect="1" noChangeArrowheads="1"/>
          </p:cNvPicPr>
          <p:nvPr/>
        </p:nvPicPr>
        <p:blipFill>
          <a:blip r:embed="rId2" cstate="print"/>
          <a:srcRect b="4936"/>
          <a:stretch>
            <a:fillRect/>
          </a:stretch>
        </p:blipFill>
        <p:spPr bwMode="auto">
          <a:xfrm>
            <a:off x="4071938" y="1928813"/>
            <a:ext cx="4940300" cy="3036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Think through Talking</a:t>
            </a:r>
          </a:p>
        </p:txBody>
      </p:sp>
      <p:sp>
        <p:nvSpPr>
          <p:cNvPr id="4198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Talking allows students to articulate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their thoughts and thus to learn.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Encourage thinking through talking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with –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800" smtClean="0"/>
              <a:t>Discussion activities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800" smtClean="0"/>
              <a:t>Structured group/pair work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r>
              <a:rPr lang="en-GB" sz="1800" smtClean="0"/>
              <a:t>Modelling by teacher and students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(small group work increases the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‘surface area’ of talk in the classroom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as opposed to whole class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discussions)</a:t>
            </a:r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Char char="-"/>
            </a:pPr>
            <a:endParaRPr lang="en-GB" sz="2800" smtClean="0"/>
          </a:p>
        </p:txBody>
      </p:sp>
      <p:pic>
        <p:nvPicPr>
          <p:cNvPr id="41988" name="Picture 6" descr="http://1.bp.blogspot.com/_lpT5VbPe0pc/SJ60e-b1m5I/AAAAAAAAAKg/rQ4fk0uvvg8/s400/ist2_4395316-chatting-head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14938" y="2143125"/>
            <a:ext cx="3619500" cy="361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198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Invert the Question</a:t>
            </a:r>
          </a:p>
        </p:txBody>
      </p:sp>
      <p:sp>
        <p:nvSpPr>
          <p:cNvPr id="430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Instead of asking a question that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requires factual recall, invert it to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request explicit reasoning.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e.g.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‘Is France a democracy?’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becomes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‘What does it mean for a country to be a democracy?’</a:t>
            </a:r>
          </a:p>
        </p:txBody>
      </p:sp>
      <p:pic>
        <p:nvPicPr>
          <p:cNvPr id="43012" name="Picture 6" descr="http://www.gerryriskin.com/Question%20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500188"/>
            <a:ext cx="3287713" cy="4381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301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X and Y</a:t>
            </a:r>
          </a:p>
        </p:txBody>
      </p:sp>
      <p:sp>
        <p:nvSpPr>
          <p:cNvPr id="4403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50825" y="1600200"/>
            <a:ext cx="4244975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Ask students why  X is an example of Y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e.g.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Why is an apple an example of a fruit?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Why is a fox an example of a mammal?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Questioning in this way avoids factual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recall and asks for the underlying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reasoning to be made explicit.</a:t>
            </a:r>
          </a:p>
          <a:p>
            <a:pPr eaLnBrk="1" hangingPunct="1"/>
            <a:endParaRPr lang="en-GB" sz="2800" smtClean="0"/>
          </a:p>
          <a:p>
            <a:pPr eaLnBrk="1" hangingPunct="1">
              <a:buFontTx/>
              <a:buNone/>
            </a:pPr>
            <a:endParaRPr lang="en-GB" sz="2800" smtClean="0"/>
          </a:p>
        </p:txBody>
      </p:sp>
      <p:pic>
        <p:nvPicPr>
          <p:cNvPr id="44036" name="Picture 6" descr="http://wolfet.co.uk/images/wolfet_european_toxic_coldplay_x_and_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00625" y="1714500"/>
            <a:ext cx="3714750" cy="3714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403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All you know</a:t>
            </a:r>
          </a:p>
        </p:txBody>
      </p:sp>
      <p:sp>
        <p:nvSpPr>
          <p:cNvPr id="450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179388" y="1600200"/>
            <a:ext cx="4608512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2200" smtClean="0"/>
              <a:t>Students write down everything </a:t>
            </a:r>
          </a:p>
          <a:p>
            <a:pPr eaLnBrk="1" hangingPunct="1">
              <a:buFontTx/>
              <a:buNone/>
            </a:pPr>
            <a:r>
              <a:rPr lang="en-GB" sz="2200" smtClean="0"/>
              <a:t>they know about ________ at the </a:t>
            </a:r>
          </a:p>
          <a:p>
            <a:pPr eaLnBrk="1" hangingPunct="1">
              <a:buFontTx/>
              <a:buNone/>
            </a:pPr>
            <a:r>
              <a:rPr lang="en-GB" sz="2200" smtClean="0"/>
              <a:t>start of the unit.</a:t>
            </a:r>
          </a:p>
          <a:p>
            <a:pPr eaLnBrk="1" hangingPunct="1">
              <a:buFontTx/>
              <a:buNone/>
            </a:pPr>
            <a:endParaRPr lang="en-GB" sz="2200" smtClean="0"/>
          </a:p>
          <a:p>
            <a:pPr eaLnBrk="1" hangingPunct="1">
              <a:buFontTx/>
              <a:buNone/>
            </a:pPr>
            <a:r>
              <a:rPr lang="en-GB" sz="2200" smtClean="0"/>
              <a:t>The teacher can then teach the unit </a:t>
            </a:r>
          </a:p>
          <a:p>
            <a:pPr eaLnBrk="1" hangingPunct="1">
              <a:buFontTx/>
              <a:buNone/>
            </a:pPr>
            <a:r>
              <a:rPr lang="en-GB" sz="2200" smtClean="0"/>
              <a:t>accordingly, using existing </a:t>
            </a:r>
          </a:p>
          <a:p>
            <a:pPr eaLnBrk="1" hangingPunct="1">
              <a:buFontTx/>
              <a:buNone/>
            </a:pPr>
            <a:r>
              <a:rPr lang="en-GB" sz="2200" smtClean="0"/>
              <a:t>knowledge and avoiding repetition.</a:t>
            </a:r>
          </a:p>
        </p:txBody>
      </p:sp>
      <p:pic>
        <p:nvPicPr>
          <p:cNvPr id="45060" name="Picture 6" descr="http://www.cite.auckland.ac.nz/content/images/pyrami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286000"/>
            <a:ext cx="3952875" cy="3095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06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Corrections</a:t>
            </a:r>
          </a:p>
        </p:txBody>
      </p:sp>
      <p:sp>
        <p:nvSpPr>
          <p:cNvPr id="4608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Reinforce the focus on redrafting and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comment-only marking by insisting on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seeing evidence of student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corrections on their own work before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looking at it (have to allow time for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this).</a:t>
            </a:r>
          </a:p>
        </p:txBody>
      </p:sp>
      <p:pic>
        <p:nvPicPr>
          <p:cNvPr id="46084" name="Picture 6" descr="http://gizmodo.com/assets/resources/2008/03/BrickCorrectionTap_05_640x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2428875"/>
            <a:ext cx="3635375" cy="2725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608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Picture 6" descr="http://www.global-b2b-network.com/direct/dbimage/50137007/A4_Laminator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714750" y="1571625"/>
            <a:ext cx="5143500" cy="5143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Laminated Criteria</a:t>
            </a:r>
          </a:p>
        </p:txBody>
      </p:sp>
      <p:sp>
        <p:nvSpPr>
          <p:cNvPr id="4710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400" smtClean="0"/>
              <a:t>Make laminated, student-</a:t>
            </a:r>
          </a:p>
          <a:p>
            <a:pPr eaLnBrk="1" hangingPunct="1">
              <a:buFontTx/>
              <a:buNone/>
            </a:pPr>
            <a:r>
              <a:rPr lang="en-GB" sz="2400" smtClean="0"/>
              <a:t>friendly assessment criteria </a:t>
            </a:r>
          </a:p>
          <a:p>
            <a:pPr eaLnBrk="1" hangingPunct="1">
              <a:buFontTx/>
              <a:buNone/>
            </a:pPr>
            <a:r>
              <a:rPr lang="en-GB" sz="2400" smtClean="0"/>
              <a:t>cards.</a:t>
            </a:r>
          </a:p>
        </p:txBody>
      </p:sp>
      <p:sp>
        <p:nvSpPr>
          <p:cNvPr id="4710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Conveying Progress</a:t>
            </a:r>
          </a:p>
        </p:txBody>
      </p:sp>
      <p:sp>
        <p:nvSpPr>
          <p:cNvPr id="481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2000" smtClean="0"/>
              <a:t>Find a means of using </a:t>
            </a:r>
          </a:p>
          <a:p>
            <a:pPr eaLnBrk="1" hangingPunct="1">
              <a:buFontTx/>
              <a:buNone/>
            </a:pPr>
            <a:r>
              <a:rPr lang="en-GB" sz="2000" smtClean="0"/>
              <a:t>assessment to convey progress to </a:t>
            </a:r>
          </a:p>
          <a:p>
            <a:pPr eaLnBrk="1" hangingPunct="1">
              <a:buFontTx/>
              <a:buNone/>
            </a:pPr>
            <a:r>
              <a:rPr lang="en-GB" sz="2000" smtClean="0"/>
              <a:t>students and thus make what they </a:t>
            </a:r>
          </a:p>
          <a:p>
            <a:pPr eaLnBrk="1" hangingPunct="1">
              <a:buFontTx/>
              <a:buNone/>
            </a:pPr>
            <a:r>
              <a:rPr lang="en-GB" sz="2000" smtClean="0"/>
              <a:t>are doing more meaningful.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Char char="-"/>
            </a:pPr>
            <a:r>
              <a:rPr lang="en-GB" sz="1600" smtClean="0"/>
              <a:t>Link learning between units</a:t>
            </a:r>
          </a:p>
          <a:p>
            <a:pPr eaLnBrk="1" hangingPunct="1">
              <a:buFontTx/>
              <a:buChar char="-"/>
            </a:pPr>
            <a:r>
              <a:rPr lang="en-GB" sz="1600" smtClean="0"/>
              <a:t>Use a learning journal</a:t>
            </a:r>
          </a:p>
          <a:p>
            <a:pPr eaLnBrk="1" hangingPunct="1">
              <a:buFontTx/>
              <a:buChar char="-"/>
            </a:pPr>
            <a:r>
              <a:rPr lang="en-GB" sz="1600" smtClean="0"/>
              <a:t>Refer to past targets and highlight where the student is achieving this</a:t>
            </a:r>
          </a:p>
          <a:p>
            <a:pPr eaLnBrk="1" hangingPunct="1">
              <a:buFontTx/>
              <a:buChar char="-"/>
            </a:pPr>
            <a:r>
              <a:rPr lang="en-GB" sz="1600" smtClean="0"/>
              <a:t>Have a target chart where it is visible how the student has progressed</a:t>
            </a:r>
          </a:p>
          <a:p>
            <a:pPr eaLnBrk="1" hangingPunct="1">
              <a:buFontTx/>
              <a:buChar char="-"/>
            </a:pPr>
            <a:r>
              <a:rPr lang="en-GB" sz="1600" smtClean="0"/>
              <a:t>Link assessment to student goal-setting</a:t>
            </a:r>
          </a:p>
        </p:txBody>
      </p:sp>
      <p:pic>
        <p:nvPicPr>
          <p:cNvPr id="48132" name="Picture 6" descr="http://www.asconveyorsystems.co.uk/images/Dorner%20Conveyor%20Belt%20Vacuum%20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3214688"/>
            <a:ext cx="3810000" cy="2628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Rectangle 7"/>
          <p:cNvSpPr/>
          <p:nvPr/>
        </p:nvSpPr>
        <p:spPr>
          <a:xfrm>
            <a:off x="5500694" y="3857628"/>
            <a:ext cx="3185488" cy="923330"/>
          </a:xfrm>
          <a:prstGeom prst="rect">
            <a:avLst/>
          </a:prstGeom>
          <a:noFill/>
        </p:spPr>
        <p:txBody>
          <a:bodyPr wrap="none">
            <a:spAutoFit/>
            <a:scene3d>
              <a:camera prst="isometricBottomDown"/>
              <a:lightRig rig="threePt" dir="t"/>
            </a:scene3d>
          </a:bodyPr>
          <a:lstStyle/>
          <a:p>
            <a:pPr algn="ctr">
              <a:defRPr/>
            </a:pPr>
            <a:r>
              <a:rPr lang="en-US" sz="5400" b="1" dirty="0">
                <a:ln w="31550" cmpd="sng">
                  <a:gradFill>
                    <a:gsLst>
                      <a:gs pos="70000">
                        <a:schemeClr val="accent6">
                          <a:shade val="50000"/>
                          <a:satMod val="190000"/>
                        </a:schemeClr>
                      </a:gs>
                      <a:gs pos="0">
                        <a:schemeClr val="accent6">
                          <a:tint val="77000"/>
                          <a:satMod val="180000"/>
                        </a:schemeClr>
                      </a:gs>
                    </a:gsLst>
                    <a:lin ang="5400000"/>
                  </a:gradFill>
                  <a:prstDash val="solid"/>
                </a:ln>
                <a:solidFill>
                  <a:schemeClr val="accent6">
                    <a:tint val="15000"/>
                    <a:satMod val="200000"/>
                  </a:schemeClr>
                </a:solidFill>
                <a:effectLst>
                  <a:outerShdw blurRad="50800" dist="40000" dir="5400000" algn="tl" rotWithShape="0">
                    <a:srgbClr val="000000">
                      <a:shade val="5000"/>
                      <a:satMod val="120000"/>
                      <a:alpha val="33000"/>
                    </a:srgbClr>
                  </a:outerShdw>
                </a:effectLst>
              </a:rPr>
              <a:t>Progress</a:t>
            </a:r>
          </a:p>
        </p:txBody>
      </p:sp>
      <p:sp>
        <p:nvSpPr>
          <p:cNvPr id="48134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Discuss Words</a:t>
            </a:r>
          </a:p>
        </p:txBody>
      </p:sp>
      <p:sp>
        <p:nvSpPr>
          <p:cNvPr id="491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When engaged in discussion take key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words and look at them specifically.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Discuss how they are being used – 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Is there any ambiguity?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Is everyone using the word in the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same way? </a:t>
            </a:r>
            <a:endParaRPr lang="en-GB" sz="2800" smtClean="0"/>
          </a:p>
        </p:txBody>
      </p:sp>
      <p:pic>
        <p:nvPicPr>
          <p:cNvPr id="49156" name="Picture 6" descr="http://bermudaonion.files.wordpress.com/2009/01/vocabulary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2714625"/>
            <a:ext cx="4381500" cy="2809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7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Communication</a:t>
            </a:r>
          </a:p>
        </p:txBody>
      </p:sp>
      <p:sp>
        <p:nvSpPr>
          <p:cNvPr id="5017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Ask students to communicate thinking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through different mediums – not just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writing; drawing, drama, maps,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sculpture etc.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The medium is the message and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therefore circumscribes to some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extent how communication can take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place. Using alternative mediums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allows the teacher to ‘see’ students’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understanding from different angles.</a:t>
            </a:r>
          </a:p>
        </p:txBody>
      </p:sp>
      <p:pic>
        <p:nvPicPr>
          <p:cNvPr id="50180" name="Picture 6" descr="http://www.ampro.com/assets/images/Communication_00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64063" y="2057400"/>
            <a:ext cx="4079875" cy="2949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018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Thoughtful Dialogue</a:t>
            </a:r>
          </a:p>
        </p:txBody>
      </p:sp>
      <p:sp>
        <p:nvSpPr>
          <p:cNvPr id="5120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Dialogue between teacher and students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should be thoughtful, reflective,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focussed to evoke and explore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understanding, and conducted so that all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pupils have an opportunity to express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their ideas.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(Page 12, Inside the Black Box, Paul Black &amp; Dylan William, nferNelson, 1998)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>
              <a:latin typeface="Calibri" pitchFamily="34" charset="0"/>
            </a:endParaRP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Discuss the quality of dialogue with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students and ask them to articulate what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its purpose is, why, and how (if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>
                <a:latin typeface="Calibri" pitchFamily="34" charset="0"/>
              </a:rPr>
              <a:t>necessary) it may be improved).</a:t>
            </a:r>
          </a:p>
        </p:txBody>
      </p:sp>
      <p:pic>
        <p:nvPicPr>
          <p:cNvPr id="51204" name="Picture 6" descr="http://www.wao.org.my/graphics/dialogu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630363"/>
            <a:ext cx="3571875" cy="3690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120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Comment-only marking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68313" y="1557338"/>
            <a:ext cx="4038600" cy="504031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600" smtClean="0"/>
              <a:t>Comment-only marking provides students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with a focus for progression instead of a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reward or punishment for their ego (as a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grade does).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r>
              <a:rPr lang="en-GB" sz="1600" smtClean="0"/>
              <a:t>Comments could be made in books, in a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table at the front of books, in a learning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diary or journal. The latter are helpful for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teacher and student to track the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progression of comments and see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improvement. 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r>
              <a:rPr lang="en-GB" sz="1600" smtClean="0"/>
              <a:t>Comments should make it clear how the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student can improve.</a:t>
            </a:r>
          </a:p>
          <a:p>
            <a:pPr eaLnBrk="1" hangingPunct="1">
              <a:buFontTx/>
              <a:buNone/>
            </a:pPr>
            <a:endParaRPr lang="en-GB" sz="1600" smtClean="0"/>
          </a:p>
          <a:p>
            <a:pPr eaLnBrk="1" hangingPunct="1">
              <a:buFontTx/>
              <a:buNone/>
            </a:pPr>
            <a:r>
              <a:rPr lang="en-GB" sz="1600" smtClean="0"/>
              <a:t>Plan activities and work with feedback in </a:t>
            </a:r>
          </a:p>
          <a:p>
            <a:pPr eaLnBrk="1" hangingPunct="1">
              <a:buFontTx/>
              <a:buNone/>
            </a:pPr>
            <a:r>
              <a:rPr lang="en-GB" sz="1600" smtClean="0"/>
              <a:t>mind – let the design assist the process.</a:t>
            </a:r>
          </a:p>
        </p:txBody>
      </p:sp>
      <p:pic>
        <p:nvPicPr>
          <p:cNvPr id="6148" name="Picture 6" descr="http://www.ltscotland.org.uk/learningaboutlearning/images/abbey_teacherwork_tcm4-419188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429125" y="2500313"/>
            <a:ext cx="4429125" cy="2952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9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Feedback Sandwich</a:t>
            </a:r>
          </a:p>
        </p:txBody>
      </p:sp>
      <p:sp>
        <p:nvSpPr>
          <p:cNvPr id="5222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Feedback can be delivered in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different ways, two feedback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‘sandwiches’ are – 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AutoNum type="romanLcParenR"/>
            </a:pPr>
            <a:r>
              <a:rPr lang="en-US" sz="1800" smtClean="0"/>
              <a:t>Positive comment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</a:t>
            </a:r>
            <a:r>
              <a:rPr lang="en-US" sz="1800" i="1" smtClean="0"/>
              <a:t>Constructive criticism with explanation of how to improve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Positive comment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AutoNum type="romanLcParenR" startAt="2"/>
            </a:pPr>
            <a:r>
              <a:rPr lang="en-US" sz="1800" smtClean="0"/>
              <a:t>Contextual statement – I liked….because….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</a:t>
            </a:r>
            <a:r>
              <a:rPr lang="en-US" sz="1800" i="1" smtClean="0"/>
              <a:t>Now/Next time…</a:t>
            </a:r>
          </a:p>
          <a:p>
            <a:pPr eaLnBrk="1" hangingPunct="1">
              <a:buFontTx/>
              <a:buNone/>
            </a:pPr>
            <a:r>
              <a:rPr lang="en-US" sz="1800" smtClean="0"/>
              <a:t>	Interactive statement e.g. a question based on the work</a:t>
            </a:r>
          </a:p>
          <a:p>
            <a:pPr eaLnBrk="1" hangingPunct="1">
              <a:buFontTx/>
              <a:buAutoNum type="romanLcParenR" startAt="2"/>
            </a:pPr>
            <a:endParaRPr lang="en-US" sz="1800" smtClean="0"/>
          </a:p>
        </p:txBody>
      </p:sp>
      <p:pic>
        <p:nvPicPr>
          <p:cNvPr id="52228" name="Picture 6" descr="http://www.kellyskindergarten.com/Games/GamestoMake/images/sandwich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000250"/>
            <a:ext cx="4648200" cy="348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9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good?</a:t>
            </a:r>
          </a:p>
        </p:txBody>
      </p:sp>
      <p:sp>
        <p:nvSpPr>
          <p:cNvPr id="53251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285875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smtClean="0"/>
              <a:t>Spend time ensuring that there is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consensus between yourself and the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pupils over what makes a piece of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work ‘good’, and how they are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expected to achieve it. Use questions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such as – 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‘Can you tell me what makes a piece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of work good?’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‘How do you feel about comments?’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‘Do you always know what you need to do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next/think about?’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‘Do you know when you have done a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‘good’ piece of work?’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pic>
        <p:nvPicPr>
          <p:cNvPr id="53252" name="Picture 6" descr="http://www.betterproductdesign.net/images/design_team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57688" y="1214438"/>
            <a:ext cx="4651375" cy="4895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3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Self-evaluation</a:t>
            </a:r>
          </a:p>
        </p:txBody>
      </p:sp>
      <p:sp>
        <p:nvSpPr>
          <p:cNvPr id="5427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600" smtClean="0"/>
              <a:t>Self-evaluation involves learning </a:t>
            </a:r>
            <a:r>
              <a:rPr lang="en-US" sz="1600" i="1" smtClean="0"/>
              <a:t>how</a:t>
            </a:r>
            <a:r>
              <a:rPr lang="en-US" sz="1600" smtClean="0"/>
              <a:t> we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learn, whereas self-assessment is </a:t>
            </a:r>
          </a:p>
          <a:p>
            <a:pPr eaLnBrk="1" hangingPunct="1">
              <a:buFontTx/>
              <a:buNone/>
            </a:pPr>
            <a:r>
              <a:rPr lang="en-US" sz="1600" i="1" smtClean="0"/>
              <a:t>what</a:t>
            </a:r>
            <a:r>
              <a:rPr lang="en-US" sz="1600" smtClean="0"/>
              <a:t> we learn. To train pupils in self-</a:t>
            </a:r>
          </a:p>
          <a:p>
            <a:pPr eaLnBrk="1" hangingPunct="1">
              <a:buFontTx/>
              <a:buNone/>
            </a:pPr>
            <a:r>
              <a:rPr lang="en-US" sz="1600" smtClean="0"/>
              <a:t>evaluation, use questions such as: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/>
            <a:r>
              <a:rPr lang="en-US" sz="1400" smtClean="0"/>
              <a:t>Think about what has happened when the </a:t>
            </a:r>
          </a:p>
          <a:p>
            <a:pPr eaLnBrk="1" hangingPunct="1">
              <a:buFontTx/>
              <a:buNone/>
            </a:pPr>
            <a:r>
              <a:rPr lang="en-US" sz="1400" smtClean="0"/>
              <a:t>	learning has taken place</a:t>
            </a:r>
          </a:p>
          <a:p>
            <a:pPr eaLnBrk="1" hangingPunct="1"/>
            <a:r>
              <a:rPr lang="en-US" sz="1400" smtClean="0"/>
              <a:t>What really made you think? What did you </a:t>
            </a:r>
          </a:p>
          <a:p>
            <a:pPr eaLnBrk="1" hangingPunct="1">
              <a:buFontTx/>
              <a:buNone/>
            </a:pPr>
            <a:r>
              <a:rPr lang="en-US" sz="1400" smtClean="0"/>
              <a:t>	find difficult?</a:t>
            </a:r>
          </a:p>
          <a:p>
            <a:pPr eaLnBrk="1" hangingPunct="1"/>
            <a:r>
              <a:rPr lang="en-US" sz="1400" smtClean="0"/>
              <a:t>What do you need more help with?</a:t>
            </a:r>
          </a:p>
          <a:p>
            <a:pPr eaLnBrk="1" hangingPunct="1"/>
            <a:r>
              <a:rPr lang="en-US" sz="1400" smtClean="0"/>
              <a:t>What are you pleased about?</a:t>
            </a:r>
          </a:p>
          <a:p>
            <a:pPr eaLnBrk="1" hangingPunct="1"/>
            <a:r>
              <a:rPr lang="en-US" sz="1400" smtClean="0"/>
              <a:t>What have you learnt new about X?</a:t>
            </a:r>
          </a:p>
          <a:p>
            <a:pPr eaLnBrk="1" hangingPunct="1"/>
            <a:r>
              <a:rPr lang="en-US" sz="1400" smtClean="0"/>
              <a:t>How would you change the learning </a:t>
            </a:r>
          </a:p>
          <a:p>
            <a:pPr eaLnBrk="1" hangingPunct="1">
              <a:buFontTx/>
              <a:buNone/>
            </a:pPr>
            <a:r>
              <a:rPr lang="en-US" sz="1400" smtClean="0"/>
              <a:t>	activity to suit another class?</a:t>
            </a:r>
          </a:p>
          <a:p>
            <a:pPr eaLnBrk="1" hangingPunct="1">
              <a:buFontTx/>
              <a:buNone/>
            </a:pPr>
            <a:endParaRPr lang="en-US" sz="1400" smtClean="0"/>
          </a:p>
          <a:p>
            <a:pPr eaLnBrk="1" hangingPunct="1">
              <a:buFontTx/>
              <a:buNone/>
            </a:pPr>
            <a:r>
              <a:rPr lang="en-US" sz="1600" smtClean="0"/>
              <a:t>The teacher can model answers to these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to  show the pupils how to self-evaluate.</a:t>
            </a:r>
          </a:p>
        </p:txBody>
      </p:sp>
      <p:pic>
        <p:nvPicPr>
          <p:cNvPr id="54276" name="Picture 6" descr="http://images.businessweek.com/ss/09/01/0130_career_stagnation/image/ss_1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643188"/>
            <a:ext cx="4244975" cy="2476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7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What is a ‘good’ question?</a:t>
            </a:r>
          </a:p>
        </p:txBody>
      </p:sp>
      <p:sp>
        <p:nvSpPr>
          <p:cNvPr id="5529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Discuss with students what makes a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‘good’ question. The process can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explicitly show them the difference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between open and closed questions.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They can then come up with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questions on a topic and decide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which are best, and then move on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to discuss and answer these.</a:t>
            </a:r>
          </a:p>
        </p:txBody>
      </p:sp>
      <p:pic>
        <p:nvPicPr>
          <p:cNvPr id="55300" name="Picture 6" descr="http://crescendodesignblog.files.wordpress.com/2009/01/kansascity-statue-kcmo-1824740-o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071938" y="3429000"/>
            <a:ext cx="4924425" cy="326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301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2"/>
          <p:cNvSpPr>
            <a:spLocks noGrp="1" noChangeArrowheads="1"/>
          </p:cNvSpPr>
          <p:nvPr>
            <p:ph type="title"/>
          </p:nvPr>
        </p:nvSpPr>
        <p:spPr>
          <a:xfrm>
            <a:off x="1857375" y="0"/>
            <a:ext cx="5072063" cy="593725"/>
          </a:xfrm>
        </p:spPr>
        <p:txBody>
          <a:bodyPr/>
          <a:lstStyle/>
          <a:p>
            <a:pPr eaLnBrk="1" hangingPunct="1"/>
            <a:r>
              <a:rPr lang="en-US" sz="3200" smtClean="0"/>
              <a:t>Graphic Organisers</a:t>
            </a:r>
          </a:p>
        </p:txBody>
      </p:sp>
      <p:sp>
        <p:nvSpPr>
          <p:cNvPr id="5632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500063" y="571500"/>
            <a:ext cx="7972425" cy="400050"/>
          </a:xfrm>
        </p:spPr>
        <p:txBody>
          <a:bodyPr/>
          <a:lstStyle/>
          <a:p>
            <a:pPr algn="ctr" eaLnBrk="1" hangingPunct="1">
              <a:buFontTx/>
              <a:buNone/>
            </a:pPr>
            <a:r>
              <a:rPr lang="en-US" sz="1800" smtClean="0"/>
              <a:t>Use graphic organisers to help pupils self-assess.</a:t>
            </a:r>
          </a:p>
        </p:txBody>
      </p:sp>
      <p:pic>
        <p:nvPicPr>
          <p:cNvPr id="56324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2875" y="1071563"/>
            <a:ext cx="2657475" cy="2714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5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000375" y="1071563"/>
            <a:ext cx="2428875" cy="2986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6" name="Picture 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142875" y="4143375"/>
            <a:ext cx="2681288" cy="1981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7" name="Picture 8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000750" y="1143000"/>
            <a:ext cx="2676525" cy="2676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8" name="Picture 9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2928938" y="3929063"/>
            <a:ext cx="2627312" cy="2257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6329" name="Picture 1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3071813" y="6210300"/>
            <a:ext cx="2466975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cxnSp>
        <p:nvCxnSpPr>
          <p:cNvPr id="12" name="Straight Connector 11"/>
          <p:cNvCxnSpPr>
            <a:stCxn id="0" idx="2"/>
          </p:cNvCxnSpPr>
          <p:nvPr/>
        </p:nvCxnSpPr>
        <p:spPr>
          <a:xfrm rot="5400000" flipH="1">
            <a:off x="807244" y="3121819"/>
            <a:ext cx="0" cy="1328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3" name="Straight Connector 12"/>
          <p:cNvCxnSpPr/>
          <p:nvPr/>
        </p:nvCxnSpPr>
        <p:spPr>
          <a:xfrm rot="5400000" flipH="1">
            <a:off x="2093119" y="3121819"/>
            <a:ext cx="0" cy="1328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4" name="Straight Connector 13"/>
          <p:cNvCxnSpPr/>
          <p:nvPr/>
        </p:nvCxnSpPr>
        <p:spPr>
          <a:xfrm rot="5400000" flipH="1">
            <a:off x="807244" y="5479256"/>
            <a:ext cx="0" cy="1328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5400000" flipH="1">
            <a:off x="2093119" y="5479256"/>
            <a:ext cx="0" cy="1328738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 rot="5400000" flipH="1" flipV="1">
            <a:off x="1785938" y="5143500"/>
            <a:ext cx="2000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9" name="Straight Connector 18"/>
          <p:cNvCxnSpPr/>
          <p:nvPr/>
        </p:nvCxnSpPr>
        <p:spPr>
          <a:xfrm rot="5400000" flipH="1" flipV="1">
            <a:off x="-857250" y="5143500"/>
            <a:ext cx="20002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0" idx="1"/>
          </p:cNvCxnSpPr>
          <p:nvPr/>
        </p:nvCxnSpPr>
        <p:spPr>
          <a:xfrm rot="10800000" flipV="1">
            <a:off x="3000375" y="2565400"/>
            <a:ext cx="0" cy="136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2" name="Straight Connector 21"/>
          <p:cNvCxnSpPr/>
          <p:nvPr/>
        </p:nvCxnSpPr>
        <p:spPr>
          <a:xfrm rot="5400000">
            <a:off x="2247106" y="1824832"/>
            <a:ext cx="1506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4" name="Straight Connector 23"/>
          <p:cNvCxnSpPr/>
          <p:nvPr/>
        </p:nvCxnSpPr>
        <p:spPr>
          <a:xfrm rot="10800000" flipV="1">
            <a:off x="5429250" y="2565400"/>
            <a:ext cx="0" cy="1363663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5" name="Straight Connector 24"/>
          <p:cNvCxnSpPr/>
          <p:nvPr/>
        </p:nvCxnSpPr>
        <p:spPr>
          <a:xfrm rot="5400000">
            <a:off x="4675981" y="1824832"/>
            <a:ext cx="1506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rot="5400000">
            <a:off x="5426075" y="3211513"/>
            <a:ext cx="1149350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7" name="Straight Connector 26"/>
          <p:cNvCxnSpPr/>
          <p:nvPr/>
        </p:nvCxnSpPr>
        <p:spPr>
          <a:xfrm rot="5400000">
            <a:off x="5247481" y="1896269"/>
            <a:ext cx="150653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1" name="Straight Connector 30"/>
          <p:cNvCxnSpPr/>
          <p:nvPr/>
        </p:nvCxnSpPr>
        <p:spPr>
          <a:xfrm>
            <a:off x="6000750" y="3786188"/>
            <a:ext cx="2643188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4" name="Straight Connector 33"/>
          <p:cNvCxnSpPr/>
          <p:nvPr/>
        </p:nvCxnSpPr>
        <p:spPr>
          <a:xfrm rot="5400000">
            <a:off x="5211762" y="5783263"/>
            <a:ext cx="720725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5" name="Straight Connector 34"/>
          <p:cNvCxnSpPr/>
          <p:nvPr/>
        </p:nvCxnSpPr>
        <p:spPr>
          <a:xfrm rot="5400000">
            <a:off x="4818856" y="4682332"/>
            <a:ext cx="1506537" cy="0"/>
          </a:xfrm>
          <a:prstGeom prst="line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sp>
        <p:nvSpPr>
          <p:cNvPr id="56345" name="TextBox 37"/>
          <p:cNvSpPr txBox="1">
            <a:spLocks noChangeArrowheads="1"/>
          </p:cNvSpPr>
          <p:nvPr/>
        </p:nvSpPr>
        <p:spPr bwMode="auto">
          <a:xfrm>
            <a:off x="5929313" y="5429250"/>
            <a:ext cx="3214687" cy="1231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/>
              <a:t>All these are taken from </a:t>
            </a:r>
            <a:r>
              <a:rPr lang="en-GB" sz="1400" u="sng">
                <a:hlinkClick r:id="rId8"/>
              </a:rPr>
              <a:t>http://www.aaia.org.uk/pdf/Publications/AAIAformat4.pdf</a:t>
            </a:r>
            <a:r>
              <a:rPr lang="en-GB" sz="1400" u="sng"/>
              <a:t> </a:t>
            </a:r>
            <a:endParaRPr lang="en-GB" sz="1400"/>
          </a:p>
          <a:p>
            <a:pPr algn="r"/>
            <a:r>
              <a:rPr lang="en-GB" sz="1400"/>
              <a:t>(page 19)</a:t>
            </a:r>
            <a:r>
              <a:rPr lang="en-GB" sz="1400" u="sng"/>
              <a:t>   </a:t>
            </a:r>
          </a:p>
          <a:p>
            <a:r>
              <a:rPr lang="en-GB"/>
              <a:t> </a:t>
            </a:r>
          </a:p>
        </p:txBody>
      </p:sp>
      <p:sp>
        <p:nvSpPr>
          <p:cNvPr id="56346" name="TextBox 38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9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KWL</a:t>
            </a:r>
          </a:p>
        </p:txBody>
      </p:sp>
      <p:sp>
        <p:nvSpPr>
          <p:cNvPr id="5734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600" smtClean="0"/>
              <a:t>At the beginning of a topic pupils create a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grid with three columns – 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What They Know;</a:t>
            </a:r>
          </a:p>
          <a:p>
            <a:pPr eaLnBrk="1" hangingPunct="1">
              <a:buFontTx/>
              <a:buNone/>
            </a:pPr>
            <a:r>
              <a:rPr lang="en-US" sz="1600" smtClean="0"/>
              <a:t>What They Want To Know;</a:t>
            </a:r>
          </a:p>
          <a:p>
            <a:pPr eaLnBrk="1" hangingPunct="1">
              <a:buFontTx/>
              <a:buNone/>
            </a:pPr>
            <a:r>
              <a:rPr lang="en-US" sz="1600" smtClean="0"/>
              <a:t>What They Have Learnt.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They begin by brainstorming and filling in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the first two columns and then return to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the third at the end of the unit (or refer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throughout) .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Variation – extra column ‘How Will I Learn’</a:t>
            </a:r>
          </a:p>
        </p:txBody>
      </p:sp>
      <p:pic>
        <p:nvPicPr>
          <p:cNvPr id="57348" name="Picture 8" descr="http://www.educationtechnologies.com/images/3kids_kwl03s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38713" y="1785938"/>
            <a:ext cx="3733800" cy="4000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7349" name="TextBox 6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Talk Partners</a:t>
            </a:r>
          </a:p>
        </p:txBody>
      </p:sp>
      <p:sp>
        <p:nvSpPr>
          <p:cNvPr id="583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As a plenary or a starter referring to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the last lesson, pupils share with a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partner: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/>
            <a:r>
              <a:rPr lang="en-US" sz="1800" smtClean="0"/>
              <a:t>3 new things they have learnt</a:t>
            </a:r>
          </a:p>
          <a:p>
            <a:pPr eaLnBrk="1" hangingPunct="1"/>
            <a:r>
              <a:rPr lang="en-US" sz="1800" smtClean="0"/>
              <a:t>What they found easy</a:t>
            </a:r>
          </a:p>
          <a:p>
            <a:pPr eaLnBrk="1" hangingPunct="1"/>
            <a:r>
              <a:rPr lang="en-US" sz="1800" smtClean="0"/>
              <a:t>What they found difficult</a:t>
            </a:r>
          </a:p>
          <a:p>
            <a:pPr eaLnBrk="1" hangingPunct="1"/>
            <a:r>
              <a:rPr lang="en-US" sz="1800" smtClean="0"/>
              <a:t>Something they would like to learn in the future</a:t>
            </a:r>
          </a:p>
        </p:txBody>
      </p:sp>
      <p:pic>
        <p:nvPicPr>
          <p:cNvPr id="58372" name="Picture 6" descr="http://www.onelovesouthernafrica.org/wp-content/uploads/2009/01/tal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7750" y="2071688"/>
            <a:ext cx="3740150" cy="374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8373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Post-It</a:t>
            </a:r>
          </a:p>
        </p:txBody>
      </p:sp>
      <p:sp>
        <p:nvSpPr>
          <p:cNvPr id="5939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Use post-it notes to evaluate learning.</a:t>
            </a:r>
          </a:p>
          <a:p>
            <a:pPr eaLnBrk="1" hangingPunct="1">
              <a:buFontTx/>
              <a:buNone/>
            </a:pPr>
            <a:r>
              <a:rPr lang="en-US" sz="1800" smtClean="0"/>
              <a:t>Groups, pairs or individuals can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answer: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/>
            <a:r>
              <a:rPr lang="en-US" sz="1800" smtClean="0"/>
              <a:t>What have I learnt?</a:t>
            </a:r>
          </a:p>
          <a:p>
            <a:pPr eaLnBrk="1" hangingPunct="1"/>
            <a:r>
              <a:rPr lang="en-US" sz="1800" smtClean="0"/>
              <a:t>What have I found easy?</a:t>
            </a:r>
          </a:p>
          <a:p>
            <a:pPr eaLnBrk="1" hangingPunct="1"/>
            <a:r>
              <a:rPr lang="en-US" sz="1800" smtClean="0"/>
              <a:t>What have I found difficult?</a:t>
            </a:r>
          </a:p>
          <a:p>
            <a:pPr eaLnBrk="1" hangingPunct="1"/>
            <a:r>
              <a:rPr lang="en-US" sz="1800" smtClean="0"/>
              <a:t>What do I want to know now?</a:t>
            </a:r>
          </a:p>
        </p:txBody>
      </p:sp>
      <p:pic>
        <p:nvPicPr>
          <p:cNvPr id="59396" name="Picture 6" descr="http://www.designcouncil.org.uk/DCImages/About%20Design/Business%20Essentials/Invention/Post-It%20notes%20LR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3438" y="1857375"/>
            <a:ext cx="3895725" cy="3895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9397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Response Partners</a:t>
            </a:r>
          </a:p>
        </p:txBody>
      </p:sp>
      <p:sp>
        <p:nvSpPr>
          <p:cNvPr id="6041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428750"/>
            <a:ext cx="4038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Paired or partnership oral marking.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Pupils invite a partner or a group to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discuss or comment on their work. 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For it to be effective, students should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be aware of learning objectives and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success criteria. They should also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appreciate the role of a response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partner – to offer positive and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constructive feedback around the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learning goals.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Students could be given prompt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questions to ask the person who has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done the work.</a:t>
            </a:r>
          </a:p>
        </p:txBody>
      </p:sp>
      <p:pic>
        <p:nvPicPr>
          <p:cNvPr id="60420" name="Picture 6" descr="http://www.iqpc.com/uploadedImages/Training/Asia_Training/The_Gateway/Assets/111285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43563" y="1500188"/>
            <a:ext cx="2752725" cy="426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0421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Hands Down</a:t>
            </a:r>
          </a:p>
        </p:txBody>
      </p:sp>
      <p:sp>
        <p:nvSpPr>
          <p:cNvPr id="6144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28625" y="1357313"/>
            <a:ext cx="4038600" cy="4525962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600" smtClean="0"/>
              <a:t>Tell pupils they should only raise their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hand to ask a question, not to answer one.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The teacher then chooses pupils to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answer, therefore gaining information on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whether everyone is learning.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>
                <a:hlinkClick r:id="rId2"/>
              </a:rPr>
              <a:t>www.classtools.net</a:t>
            </a:r>
            <a:r>
              <a:rPr lang="en-US" sz="1600" smtClean="0"/>
              <a:t> – fruit machine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programme on here where you can input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names, save it and play it to choose pupils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at random.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Write names on lollipop sticks and pull out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at random to answer.</a:t>
            </a:r>
          </a:p>
          <a:p>
            <a:pPr eaLnBrk="1" hangingPunct="1">
              <a:buFontTx/>
              <a:buNone/>
            </a:pPr>
            <a:endParaRPr lang="en-US" sz="1600" smtClean="0"/>
          </a:p>
          <a:p>
            <a:pPr eaLnBrk="1" hangingPunct="1">
              <a:buFontTx/>
              <a:buNone/>
            </a:pPr>
            <a:r>
              <a:rPr lang="en-US" sz="1600" smtClean="0"/>
              <a:t>Write numbers on balls or counters that </a:t>
            </a:r>
          </a:p>
          <a:p>
            <a:pPr eaLnBrk="1" hangingPunct="1">
              <a:buFontTx/>
              <a:buNone/>
            </a:pPr>
            <a:r>
              <a:rPr lang="en-US" sz="1600" smtClean="0"/>
              <a:t>tally to register or seating position and re-</a:t>
            </a:r>
          </a:p>
          <a:p>
            <a:pPr eaLnBrk="1" hangingPunct="1">
              <a:buFontTx/>
              <a:buNone/>
            </a:pPr>
            <a:r>
              <a:rPr lang="en-US" sz="1600" smtClean="0"/>
              <a:t>use with every class.</a:t>
            </a:r>
          </a:p>
        </p:txBody>
      </p:sp>
      <p:pic>
        <p:nvPicPr>
          <p:cNvPr id="61444" name="Picture 6" descr="http://www.samstoybox.com/toypics/HandsDownBox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1857375"/>
            <a:ext cx="4362450" cy="30099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5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4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Mid-unit assessment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Having an assessment at the end of a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unit may not provide time for you to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go over areas students have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struggled with, or in which there are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general misconceptions.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Timing assessment during a unit (i.e.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lesson 5 of 7) allows time to review,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reflect and revisit.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GB" sz="1800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It also gives the teacher an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opportunity to focus explicitly on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areas of weak understanding 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GB" sz="1800" smtClean="0"/>
              <a:t>supported by evidence.</a:t>
            </a:r>
          </a:p>
        </p:txBody>
      </p:sp>
      <p:pic>
        <p:nvPicPr>
          <p:cNvPr id="7172" name="Picture 6" descr="http://carrieanddanielle.com/wp-content/uploads/2008/07/grouse-grind-three-quarter-mark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286000"/>
            <a:ext cx="4191000" cy="3143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3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Good Question Stems</a:t>
            </a:r>
          </a:p>
        </p:txBody>
      </p:sp>
      <p:sp>
        <p:nvSpPr>
          <p:cNvPr id="6246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Why does…?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What if…?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How would you…?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Could you explain…?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What might…?</a:t>
            </a:r>
          </a:p>
        </p:txBody>
      </p:sp>
      <p:pic>
        <p:nvPicPr>
          <p:cNvPr id="62468" name="Picture 6" descr="http://grandpacliff.com/InvSp/Img-Inv/Img-JapKnot/JapKnot-stems-3133-50-pt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72063" y="1428750"/>
            <a:ext cx="3638550" cy="4686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2469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Regulating Learning</a:t>
            </a:r>
          </a:p>
        </p:txBody>
      </p:sp>
      <p:sp>
        <p:nvSpPr>
          <p:cNvPr id="6349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Circulating through the room whilst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students are engaged in an activity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means the teacher can collect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information on learning, employ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different assessment strategies and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intervene where appropriate.</a:t>
            </a:r>
          </a:p>
        </p:txBody>
      </p:sp>
      <p:pic>
        <p:nvPicPr>
          <p:cNvPr id="63492" name="Picture 6" descr="http://3.bp.blogspot.com/_e-NZkYgfbbQ/SFQrXTxvAGI/AAAAAAAAB-A/TD6jbKx0boc/s400/Warren_G_-_Regulate_G_Funk_Era_-_Front.jpg"/>
          <p:cNvPicPr>
            <a:picLocks noChangeAspect="1" noChangeArrowheads="1"/>
          </p:cNvPicPr>
          <p:nvPr/>
        </p:nvPicPr>
        <p:blipFill>
          <a:blip r:embed="rId2" cstate="print"/>
          <a:srcRect b="13750"/>
          <a:stretch>
            <a:fillRect/>
          </a:stretch>
        </p:blipFill>
        <p:spPr bwMode="auto">
          <a:xfrm>
            <a:off x="4929188" y="1785938"/>
            <a:ext cx="3810000" cy="3286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3493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 B C D</a:t>
            </a:r>
          </a:p>
        </p:txBody>
      </p:sp>
      <p:sp>
        <p:nvSpPr>
          <p:cNvPr id="6451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Laminate a set of cards so every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member of the class has four, with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A,B,C and D written on them. Ask 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questions with four answers and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pupils can show you their answer.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Encourage them not to look at other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people’s response so as to copy.</a:t>
            </a:r>
          </a:p>
        </p:txBody>
      </p:sp>
      <p:pic>
        <p:nvPicPr>
          <p:cNvPr id="64516" name="Picture 6" descr="http://api.ning.com/files/WdN1Abk4ruK5tQejqnN6d6*Yz7XXWiEfSmxJrMW5tDJ0Ssi-DPxp-oIQQuuCoZMC8tLJza3LxhTUhnZD63jWQbyL1Ncae-3X/ABC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2000250"/>
            <a:ext cx="4276725" cy="3862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4517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Why is it best?</a:t>
            </a:r>
          </a:p>
        </p:txBody>
      </p:sp>
      <p:sp>
        <p:nvSpPr>
          <p:cNvPr id="6553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For homework ask students to find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their best piece of work and then to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tell you why it is their best. This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explanation could refer to success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criteria, levels, targets etc.</a:t>
            </a:r>
          </a:p>
        </p:txBody>
      </p:sp>
      <p:pic>
        <p:nvPicPr>
          <p:cNvPr id="65540" name="Picture 6" descr="http://newsimg.bbc.co.uk/media/images/40953000/jpg/_40953824_best_ni_1971_p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43313" y="3073400"/>
            <a:ext cx="5248275" cy="3784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5541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Show and Tell</a:t>
            </a:r>
          </a:p>
        </p:txBody>
      </p:sp>
      <p:sp>
        <p:nvSpPr>
          <p:cNvPr id="6656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Use mini-whiteboards so that very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student can write or draw their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answer and show it to you (or their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peers) immediately.</a:t>
            </a:r>
          </a:p>
        </p:txBody>
      </p:sp>
      <p:pic>
        <p:nvPicPr>
          <p:cNvPr id="66564" name="Picture 6" descr="http://www.janakenshop.co.uk/ekmps/shops/janaken/images/mwbuh.jpg"/>
          <p:cNvPicPr>
            <a:picLocks noChangeAspect="1" noChangeArrowheads="1"/>
          </p:cNvPicPr>
          <p:nvPr/>
        </p:nvPicPr>
        <p:blipFill>
          <a:blip r:embed="rId2" cstate="print"/>
          <a:srcRect l="1596" t="3191" r="2660" b="2660"/>
          <a:stretch>
            <a:fillRect/>
          </a:stretch>
        </p:blipFill>
        <p:spPr bwMode="auto">
          <a:xfrm>
            <a:off x="4143375" y="1576388"/>
            <a:ext cx="4857750" cy="4776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6565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Picture 6" descr="http://www.dsf.health.state.pa.us/health/lib/health/GoActivePMSColors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57625" y="2500313"/>
            <a:ext cx="5054600" cy="3279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758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Active Students</a:t>
            </a:r>
          </a:p>
        </p:txBody>
      </p:sp>
      <p:sp>
        <p:nvSpPr>
          <p:cNvPr id="67588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Key to AfL is students being active,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engaged participants in their learning.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Think of ways in which content can be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manipulated for these ends, rather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than the other way round.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If the content seems boring then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make the approach fun or interesting.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800" smtClean="0"/>
          </a:p>
        </p:txBody>
      </p:sp>
      <p:sp>
        <p:nvSpPr>
          <p:cNvPr id="67589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Long and Short Term</a:t>
            </a:r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To draw together progression with the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big picture, students could set both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long and short term targets. 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The short term targets could be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reviewed weekly or fortnightly and the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long term targets at the end of  term.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Having a long term target may give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more cogency to the pupil’s and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teacher’s short term targets. It may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also allow the pupil to focus on what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Really motivates them about a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subject.</a:t>
            </a:r>
          </a:p>
        </p:txBody>
      </p:sp>
      <p:pic>
        <p:nvPicPr>
          <p:cNvPr id="68612" name="Picture 8" descr="http://almandsoncom.superpageshosting.com/nss-folder/pictures/smallCartoonHouse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048250" y="1647825"/>
            <a:ext cx="1762125" cy="2209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8613" name="Picture 10" descr="http://bp0.blogger.com/_4VSSbxhl00U/RqThxUQ1FxI/AAAAAAAAADs/ZE3Gij8oMes/s320/Cartoon+Castl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858000" y="4016375"/>
            <a:ext cx="1895475" cy="215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8614" name="TextBox 7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4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Picture 4" descr="http://www.magnetick.co.uk/media/gbu0/prodsm/magnetic-paper-a4-a3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57813" y="3952875"/>
            <a:ext cx="2905125" cy="290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5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Minute Paper</a:t>
            </a:r>
          </a:p>
        </p:txBody>
      </p:sp>
      <p:sp>
        <p:nvSpPr>
          <p:cNvPr id="69636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Students identify the most significant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(useful, meaningful, unlikely) thing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they have learnt during the lesson or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unit.</a:t>
            </a:r>
          </a:p>
        </p:txBody>
      </p:sp>
      <p:pic>
        <p:nvPicPr>
          <p:cNvPr id="69637" name="Picture 2" descr="http://www.kelston.org.uk/assets/images/minut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786438" y="1500188"/>
            <a:ext cx="1936750" cy="257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9638" name="TextBox 6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4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Enquiry Question</a:t>
            </a:r>
          </a:p>
        </p:txBody>
      </p:sp>
      <p:sp>
        <p:nvSpPr>
          <p:cNvPr id="706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4038600" cy="497205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Use an enquiry question to stimulate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high-level thinking in the lesson or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unit.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e.g.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How democratic is the United Kingdom?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Why is our school so ethnically diverse?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endParaRPr lang="en-US" sz="1200" smtClean="0"/>
          </a:p>
          <a:p>
            <a:pPr eaLnBrk="1" hangingPunct="1">
              <a:buFontTx/>
              <a:buNone/>
            </a:pPr>
            <a:r>
              <a:rPr lang="en-US" sz="1200" smtClean="0"/>
              <a:t>What is enquiry-based learning - </a:t>
            </a:r>
          </a:p>
          <a:p>
            <a:pPr eaLnBrk="1" hangingPunct="1">
              <a:buFontTx/>
              <a:buNone/>
            </a:pPr>
            <a:r>
              <a:rPr lang="en-US" sz="1200" smtClean="0"/>
              <a:t>http://www.campus.manchester.ac.uk/ceebl/ebl/ </a:t>
            </a:r>
          </a:p>
        </p:txBody>
      </p:sp>
      <p:pic>
        <p:nvPicPr>
          <p:cNvPr id="70660" name="Picture 2" descr="http://www.arabwebagency.com/images/enquiry-img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143500" y="1571625"/>
            <a:ext cx="3295650" cy="4181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0661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Smiley Faces</a:t>
            </a:r>
          </a:p>
        </p:txBody>
      </p:sp>
      <p:sp>
        <p:nvSpPr>
          <p:cNvPr id="71683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600200"/>
            <a:ext cx="840105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Students draw smiley faces to indicate how comfortable they are with the topic.</a:t>
            </a:r>
          </a:p>
        </p:txBody>
      </p:sp>
      <p:pic>
        <p:nvPicPr>
          <p:cNvPr id="71684" name="Picture 2" descr="http://tbn0.google.com/images?q=tbn:bTWYMRfBSE6riM:http://www.plu.edu/~kcnstv26/img/smiley-face.jpg">
            <a:hlinkClick r:id="rId2"/>
          </p:cNvPr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2938" y="2714625"/>
            <a:ext cx="1685925" cy="1700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5" name="Picture 4" descr="http://tbn0.google.com/images?q=tbn:Y51Ew6yX5Cpu4M:http://www.terceraescuadrilla.com/almacen/personal/DSLam/swg/smiley-indifferent.jpg">
            <a:hlinkClick r:id="rId4"/>
          </p:cNvPr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786188" y="2786063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1686" name="Picture 6" descr="http://tbn3.google.com/images?q=tbn:HIeXjhQ3CVyXYM:http://static.bigstockphoto.com/thumbs/7/3/3/small/3376000.jpg">
            <a:hlinkClick r:id="rId6"/>
          </p:cNvPr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72250" y="2714625"/>
            <a:ext cx="1762125" cy="1762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687" name="TextBox 7"/>
          <p:cNvSpPr txBox="1">
            <a:spLocks noChangeArrowheads="1"/>
          </p:cNvSpPr>
          <p:nvPr/>
        </p:nvSpPr>
        <p:spPr bwMode="auto">
          <a:xfrm>
            <a:off x="214313" y="4857750"/>
            <a:ext cx="2571750" cy="3698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Ready to move on</a:t>
            </a:r>
          </a:p>
        </p:txBody>
      </p:sp>
      <p:sp>
        <p:nvSpPr>
          <p:cNvPr id="71688" name="TextBox 8"/>
          <p:cNvSpPr txBox="1">
            <a:spLocks noChangeArrowheads="1"/>
          </p:cNvSpPr>
          <p:nvPr/>
        </p:nvSpPr>
        <p:spPr bwMode="auto">
          <a:xfrm>
            <a:off x="3286125" y="4786313"/>
            <a:ext cx="2571750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Understand some parts but not all</a:t>
            </a:r>
          </a:p>
        </p:txBody>
      </p:sp>
      <p:sp>
        <p:nvSpPr>
          <p:cNvPr id="71689" name="TextBox 9"/>
          <p:cNvSpPr txBox="1">
            <a:spLocks noChangeArrowheads="1"/>
          </p:cNvSpPr>
          <p:nvPr/>
        </p:nvSpPr>
        <p:spPr bwMode="auto">
          <a:xfrm>
            <a:off x="6215063" y="4857750"/>
            <a:ext cx="2571750" cy="646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/>
              <a:t>Do not understand and need to look at it again</a:t>
            </a:r>
          </a:p>
        </p:txBody>
      </p:sp>
      <p:sp>
        <p:nvSpPr>
          <p:cNvPr id="71690" name="TextBox 10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8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‘Might’</a:t>
            </a:r>
          </a:p>
        </p:txBody>
      </p:sp>
      <p:sp>
        <p:nvSpPr>
          <p:cNvPr id="8195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457200" y="1268413"/>
            <a:ext cx="4038600" cy="5184775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When questioning, insert the word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‘might’ to give students greater</a:t>
            </a:r>
          </a:p>
          <a:p>
            <a:pPr eaLnBrk="1" hangingPunct="1">
              <a:buFontTx/>
              <a:buNone/>
            </a:pPr>
            <a:r>
              <a:rPr lang="en-GB" sz="1800" smtClean="0"/>
              <a:t>opportunity to think and explore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possible answers.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e.g.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What is meaning of democracy?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What might the meaning of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democracy be?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The first infers a single answer known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by the teacher whereas the second is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inherently more open.</a:t>
            </a:r>
          </a:p>
        </p:txBody>
      </p:sp>
      <p:pic>
        <p:nvPicPr>
          <p:cNvPr id="8196" name="Picture 6" descr="http://smarteconomy.typepad.com/.a/6a00d8341ed85853ef0105365f1211970c-800wi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0" y="1857375"/>
            <a:ext cx="3968750" cy="279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197" name="TextBox 7"/>
          <p:cNvSpPr txBox="1">
            <a:spLocks noChangeArrowheads="1"/>
          </p:cNvSpPr>
          <p:nvPr/>
        </p:nvSpPr>
        <p:spPr bwMode="auto">
          <a:xfrm>
            <a:off x="5429250" y="4714875"/>
            <a:ext cx="2857500" cy="461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GB" sz="1200"/>
              <a:t>What might the Great Depression look like today?</a:t>
            </a:r>
          </a:p>
        </p:txBody>
      </p:sp>
      <p:sp>
        <p:nvSpPr>
          <p:cNvPr id="8198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Squares</a:t>
            </a:r>
          </a:p>
        </p:txBody>
      </p:sp>
      <p:sp>
        <p:nvSpPr>
          <p:cNvPr id="72707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When a pupil has finished a piece of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work they draw a square on the page.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If they do not understand the work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they colour it red, if they are so-so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then yellow and if A-OK the green.</a:t>
            </a:r>
          </a:p>
        </p:txBody>
      </p:sp>
      <p:pic>
        <p:nvPicPr>
          <p:cNvPr id="72708" name="Picture 2" descr="http://creativeclass.typepad.com/thecreativityexchange/images/red_sqaur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786313" y="1500188"/>
            <a:ext cx="2857500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09" name="Picture 4" descr="http://www.printsandprintmaking.gov.au/images/small/154758/wicks-arthur-yellow-squar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929438" y="3571875"/>
            <a:ext cx="1704975" cy="17891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2710" name="Picture 6" descr="http://nigeltomm.files.wordpress.com/2009/02/green_square_nigel_tomm_m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000625" y="4786313"/>
            <a:ext cx="1771650" cy="1771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2711" name="TextBox 7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5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Muddiest Point</a:t>
            </a:r>
          </a:p>
        </p:txBody>
      </p:sp>
      <p:sp>
        <p:nvSpPr>
          <p:cNvPr id="73731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Students write down one or two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points on which they are least clear.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This could be from the previous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lesson, the rest of the unit, the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preceding activity etc. The teacher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and class can then seek to remedy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the muddiness.</a:t>
            </a:r>
          </a:p>
        </p:txBody>
      </p:sp>
      <p:pic>
        <p:nvPicPr>
          <p:cNvPr id="73732" name="Picture 2" descr="http://users.ox.ac.uk/~sg/ridgeway/11%20Mud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286250" y="2286000"/>
            <a:ext cx="4619625" cy="34639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3733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smtClean="0"/>
              <a:t>One-Sentence Summary</a:t>
            </a:r>
          </a:p>
        </p:txBody>
      </p:sp>
      <p:sp>
        <p:nvSpPr>
          <p:cNvPr id="74755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sz="1800" smtClean="0"/>
              <a:t>Students write a sentence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summarising their knowledge of a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topic. 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The sentence could have to include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who, what when, why, how, where </a:t>
            </a:r>
          </a:p>
          <a:p>
            <a:pPr eaLnBrk="1" hangingPunct="1">
              <a:buFontTx/>
              <a:buNone/>
            </a:pPr>
            <a:r>
              <a:rPr lang="en-US" sz="1800" smtClean="0"/>
              <a:t>etc.</a:t>
            </a:r>
          </a:p>
          <a:p>
            <a:pPr eaLnBrk="1" hangingPunct="1">
              <a:buFontTx/>
              <a:buNone/>
            </a:pPr>
            <a:endParaRPr lang="en-US" sz="1800" smtClean="0"/>
          </a:p>
          <a:p>
            <a:pPr eaLnBrk="1" hangingPunct="1">
              <a:buFontTx/>
              <a:buNone/>
            </a:pPr>
            <a:r>
              <a:rPr lang="en-US" sz="1800" smtClean="0"/>
              <a:t>The sentences could then be peer-</a:t>
            </a:r>
          </a:p>
          <a:p>
            <a:pPr eaLnBrk="1" hangingPunct="1">
              <a:buFontTx/>
              <a:buNone/>
            </a:pPr>
            <a:r>
              <a:rPr lang="en-US" sz="1800" smtClean="0"/>
              <a:t>assessed, re-drafted and so on.</a:t>
            </a:r>
          </a:p>
        </p:txBody>
      </p:sp>
      <p:pic>
        <p:nvPicPr>
          <p:cNvPr id="74756" name="Picture 2" descr="http://www.hogdb.com/razorback-photos/albums/yearly_photos/1890s/1894/1894-Arkansas-Sentinel-Fayetteville-11131894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00563" y="2230438"/>
            <a:ext cx="4457700" cy="2082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4757" name="TextBox 5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Wait-time</a:t>
            </a:r>
          </a:p>
        </p:txBody>
      </p:sp>
      <p:sp>
        <p:nvSpPr>
          <p:cNvPr id="9219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marL="577850" indent="-577850" eaLnBrk="1" hangingPunct="1">
              <a:buFontTx/>
              <a:buNone/>
            </a:pPr>
            <a:r>
              <a:rPr lang="en-GB" sz="1600" smtClean="0">
                <a:latin typeface="Calibri" pitchFamily="34" charset="0"/>
              </a:rPr>
              <a:t>Wait time allows students time to think </a:t>
            </a:r>
          </a:p>
          <a:p>
            <a:pPr marL="577850" indent="-577850" eaLnBrk="1" hangingPunct="1">
              <a:buFontTx/>
              <a:buNone/>
            </a:pPr>
            <a:r>
              <a:rPr lang="en-GB" sz="1600" smtClean="0">
                <a:latin typeface="Calibri" pitchFamily="34" charset="0"/>
              </a:rPr>
              <a:t>and therefore to produce answers. Also, </a:t>
            </a:r>
          </a:p>
          <a:p>
            <a:pPr marL="577850" indent="-577850" eaLnBrk="1" hangingPunct="1">
              <a:buFontTx/>
              <a:buNone/>
            </a:pPr>
            <a:r>
              <a:rPr lang="en-GB" sz="1600" smtClean="0">
                <a:latin typeface="Calibri" pitchFamily="34" charset="0"/>
              </a:rPr>
              <a:t>not everyone in the class thinks at the </a:t>
            </a:r>
          </a:p>
          <a:p>
            <a:pPr marL="577850" indent="-577850" eaLnBrk="1" hangingPunct="1">
              <a:buFontTx/>
              <a:buNone/>
            </a:pPr>
            <a:r>
              <a:rPr lang="en-GB" sz="1600" smtClean="0">
                <a:latin typeface="Calibri" pitchFamily="34" charset="0"/>
              </a:rPr>
              <a:t>same speed or in the same way – waiting </a:t>
            </a:r>
          </a:p>
          <a:p>
            <a:pPr marL="577850" indent="-577850" eaLnBrk="1" hangingPunct="1">
              <a:buFontTx/>
              <a:buNone/>
            </a:pPr>
            <a:r>
              <a:rPr lang="en-GB" sz="1600" smtClean="0">
                <a:latin typeface="Calibri" pitchFamily="34" charset="0"/>
              </a:rPr>
              <a:t>allows students to build their thoughts </a:t>
            </a:r>
          </a:p>
          <a:p>
            <a:pPr marL="577850" indent="-577850" eaLnBrk="1" hangingPunct="1">
              <a:buFontTx/>
              <a:buNone/>
            </a:pPr>
            <a:r>
              <a:rPr lang="en-GB" sz="1600" smtClean="0">
                <a:latin typeface="Calibri" pitchFamily="34" charset="0"/>
              </a:rPr>
              <a:t>and explore what has been asked.</a:t>
            </a:r>
          </a:p>
          <a:p>
            <a:pPr marL="577850" indent="-577850" eaLnBrk="1" hangingPunct="1">
              <a:buFontTx/>
              <a:buNone/>
            </a:pPr>
            <a:endParaRPr lang="en-GB" sz="1600" smtClean="0">
              <a:latin typeface="Calibri" pitchFamily="34" charset="0"/>
            </a:endParaRPr>
          </a:p>
          <a:p>
            <a:pPr marL="577850" indent="-577850" eaLnBrk="1" hangingPunct="1">
              <a:buFontTx/>
              <a:buNone/>
            </a:pPr>
            <a:r>
              <a:rPr lang="en-GB" sz="1600" smtClean="0">
                <a:latin typeface="Calibri" pitchFamily="34" charset="0"/>
              </a:rPr>
              <a:t>2 types of wait time – </a:t>
            </a:r>
          </a:p>
          <a:p>
            <a:pPr marL="577850" indent="-577850" eaLnBrk="1" hangingPunct="1">
              <a:buFontTx/>
              <a:buNone/>
            </a:pPr>
            <a:endParaRPr lang="en-GB" sz="1600" smtClean="0">
              <a:latin typeface="Calibri" pitchFamily="34" charset="0"/>
            </a:endParaRPr>
          </a:p>
          <a:p>
            <a:pPr marL="577850" indent="-577850" eaLnBrk="1" hangingPunct="1">
              <a:buFontTx/>
              <a:buAutoNum type="romanLcParenR"/>
            </a:pPr>
            <a:r>
              <a:rPr lang="en-GB" sz="1600" smtClean="0">
                <a:latin typeface="Calibri" pitchFamily="34" charset="0"/>
              </a:rPr>
              <a:t>Teacher speaks and then waits before taking student responses.</a:t>
            </a:r>
          </a:p>
          <a:p>
            <a:pPr marL="577850" indent="-577850" eaLnBrk="1" hangingPunct="1">
              <a:buFontTx/>
              <a:buAutoNum type="romanLcParenR"/>
            </a:pPr>
            <a:r>
              <a:rPr lang="en-GB" sz="1600" smtClean="0">
                <a:latin typeface="Calibri" pitchFamily="34" charset="0"/>
              </a:rPr>
              <a:t>Student response ends and then teacher waits before responding. This gives the student space to elaborate or continue – or for another student to respond.</a:t>
            </a:r>
          </a:p>
          <a:p>
            <a:pPr marL="577850" indent="-577850" eaLnBrk="1" hangingPunct="1">
              <a:buFontTx/>
              <a:buNone/>
            </a:pPr>
            <a:endParaRPr lang="en-GB" sz="2400" smtClean="0"/>
          </a:p>
          <a:p>
            <a:pPr marL="577850" indent="-577850" eaLnBrk="1" hangingPunct="1"/>
            <a:endParaRPr lang="en-GB" sz="2400" smtClean="0"/>
          </a:p>
        </p:txBody>
      </p:sp>
      <p:pic>
        <p:nvPicPr>
          <p:cNvPr id="9220" name="Picture 6" descr="http://www.leda-lite.co.uk/wait/wait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286375" y="1214438"/>
            <a:ext cx="2857500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221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GB" smtClean="0"/>
              <a:t>Open vs closed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GB" sz="1800" smtClean="0"/>
              <a:t>Closed questions can be useful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however are not great at facilitating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the use of abstract thinking skills,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encouraging talking or eliciting much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understanding. Open questions are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more likely to do this and thus </a:t>
            </a:r>
          </a:p>
          <a:p>
            <a:pPr eaLnBrk="1" hangingPunct="1">
              <a:buFontTx/>
              <a:buNone/>
            </a:pPr>
            <a:r>
              <a:rPr lang="en-GB" sz="1800" smtClean="0"/>
              <a:t>improve learning.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e.g. 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Did you go out last night? 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r>
              <a:rPr lang="en-GB" sz="1800" smtClean="0"/>
              <a:t>What did you after school yesterday?</a:t>
            </a:r>
          </a:p>
          <a:p>
            <a:pPr eaLnBrk="1" hangingPunct="1">
              <a:buFontTx/>
              <a:buNone/>
            </a:pPr>
            <a:endParaRPr lang="en-GB" sz="1800" smtClean="0"/>
          </a:p>
          <a:p>
            <a:pPr eaLnBrk="1" hangingPunct="1">
              <a:buFontTx/>
              <a:buNone/>
            </a:pPr>
            <a:endParaRPr lang="en-GB" sz="1800" smtClean="0"/>
          </a:p>
        </p:txBody>
      </p:sp>
      <p:pic>
        <p:nvPicPr>
          <p:cNvPr id="10244" name="Picture 6" descr="http://www.photomagnets.com/openclosedledneonsign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929188" y="1214438"/>
            <a:ext cx="3476625" cy="4857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45" name="TextBox 4"/>
          <p:cNvSpPr txBox="1">
            <a:spLocks noChangeArrowheads="1"/>
          </p:cNvSpPr>
          <p:nvPr/>
        </p:nvSpPr>
        <p:spPr bwMode="auto">
          <a:xfrm>
            <a:off x="7286625" y="0"/>
            <a:ext cx="1857375" cy="307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/>
            <a:r>
              <a:rPr lang="en-GB" sz="1400">
                <a:hlinkClick r:id="rId3" action="ppaction://hlinksldjump"/>
              </a:rPr>
              <a:t>Back to AFL Tools</a:t>
            </a:r>
            <a:endParaRPr lang="en-GB" sz="1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</TotalTime>
  <Words>4056</Words>
  <Application>Microsoft Office PowerPoint</Application>
  <PresentationFormat>Presentación en pantalla (4:3)</PresentationFormat>
  <Paragraphs>876</Paragraphs>
  <Slides>72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2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72</vt:i4>
      </vt:variant>
    </vt:vector>
  </HeadingPairs>
  <TitlesOfParts>
    <vt:vector size="75" baseType="lpstr">
      <vt:lpstr>Arial</vt:lpstr>
      <vt:lpstr>Calibri</vt:lpstr>
      <vt:lpstr>Default Design</vt:lpstr>
      <vt:lpstr>Assessment For Learning Tools</vt:lpstr>
      <vt:lpstr>Diapositiva 2</vt:lpstr>
      <vt:lpstr>Students write Questions</vt:lpstr>
      <vt:lpstr>Students ask Questions</vt:lpstr>
      <vt:lpstr>Comment-only marking</vt:lpstr>
      <vt:lpstr>Mid-unit assessment</vt:lpstr>
      <vt:lpstr>‘Might’</vt:lpstr>
      <vt:lpstr>Wait-time</vt:lpstr>
      <vt:lpstr>Open vs closed</vt:lpstr>
      <vt:lpstr>Exemplar Work</vt:lpstr>
      <vt:lpstr>Student Marking</vt:lpstr>
      <vt:lpstr>Making aims clear</vt:lpstr>
      <vt:lpstr>Lesson Target Setting</vt:lpstr>
      <vt:lpstr>Teacher Review</vt:lpstr>
      <vt:lpstr>Student Review</vt:lpstr>
      <vt:lpstr>Traffic Lights</vt:lpstr>
      <vt:lpstr>Self-assessment Targets</vt:lpstr>
      <vt:lpstr>2 stars and a wish</vt:lpstr>
      <vt:lpstr>Articulate then Answer</vt:lpstr>
      <vt:lpstr>Scene-Setting</vt:lpstr>
      <vt:lpstr>Tell your neighbour</vt:lpstr>
      <vt:lpstr>Idea Thoughts</vt:lpstr>
      <vt:lpstr>Bouncing</vt:lpstr>
      <vt:lpstr>Wait and recap</vt:lpstr>
      <vt:lpstr>Incorrect Discussion</vt:lpstr>
      <vt:lpstr>Devising Questions</vt:lpstr>
      <vt:lpstr>Learning Journal</vt:lpstr>
      <vt:lpstr>Redrafting</vt:lpstr>
      <vt:lpstr>Key features</vt:lpstr>
      <vt:lpstr>Improvement Guidance</vt:lpstr>
      <vt:lpstr>Comment Follow-up</vt:lpstr>
      <vt:lpstr>Group feedback</vt:lpstr>
      <vt:lpstr>Peer Marking</vt:lpstr>
      <vt:lpstr>Thumbs</vt:lpstr>
      <vt:lpstr>Teach Collaboration</vt:lpstr>
      <vt:lpstr>Traffic-Light Revision</vt:lpstr>
      <vt:lpstr>Generate and Answer</vt:lpstr>
      <vt:lpstr>Student Mark-Scheme</vt:lpstr>
      <vt:lpstr>Group Answers</vt:lpstr>
      <vt:lpstr>Think through Talking</vt:lpstr>
      <vt:lpstr>Invert the Question</vt:lpstr>
      <vt:lpstr>X and Y</vt:lpstr>
      <vt:lpstr>All you know</vt:lpstr>
      <vt:lpstr>Corrections</vt:lpstr>
      <vt:lpstr>Laminated Criteria</vt:lpstr>
      <vt:lpstr>Conveying Progress</vt:lpstr>
      <vt:lpstr>Discuss Words</vt:lpstr>
      <vt:lpstr>Communication</vt:lpstr>
      <vt:lpstr>Thoughtful Dialogue</vt:lpstr>
      <vt:lpstr>Feedback Sandwich</vt:lpstr>
      <vt:lpstr>What is good?</vt:lpstr>
      <vt:lpstr>Self-evaluation</vt:lpstr>
      <vt:lpstr>What is a ‘good’ question?</vt:lpstr>
      <vt:lpstr>Graphic Organisers</vt:lpstr>
      <vt:lpstr>KWL</vt:lpstr>
      <vt:lpstr>Talk Partners</vt:lpstr>
      <vt:lpstr>Post-It</vt:lpstr>
      <vt:lpstr>Response Partners</vt:lpstr>
      <vt:lpstr>Hands Down</vt:lpstr>
      <vt:lpstr>Good Question Stems</vt:lpstr>
      <vt:lpstr>Regulating Learning</vt:lpstr>
      <vt:lpstr>A B C D</vt:lpstr>
      <vt:lpstr>Why is it best?</vt:lpstr>
      <vt:lpstr>Show and Tell</vt:lpstr>
      <vt:lpstr>Active Students</vt:lpstr>
      <vt:lpstr>Long and Short Term</vt:lpstr>
      <vt:lpstr>Minute Paper</vt:lpstr>
      <vt:lpstr>Enquiry Question</vt:lpstr>
      <vt:lpstr>Smiley Faces</vt:lpstr>
      <vt:lpstr>Squares</vt:lpstr>
      <vt:lpstr>Muddiest Point</vt:lpstr>
      <vt:lpstr>One-Sentence Summary</vt:lpstr>
    </vt:vector>
  </TitlesOfParts>
  <Company>Pimlicoschool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Assessment For Learning Activities</dc:title>
  <dc:creator>mgershon</dc:creator>
  <cp:lastModifiedBy>usuario</cp:lastModifiedBy>
  <cp:revision>36</cp:revision>
  <dcterms:created xsi:type="dcterms:W3CDTF">2009-08-10T10:16:01Z</dcterms:created>
  <dcterms:modified xsi:type="dcterms:W3CDTF">2014-12-10T08:47:26Z</dcterms:modified>
</cp:coreProperties>
</file>